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Lst>
  <p:notesMasterIdLst>
    <p:notesMasterId r:id="rId67"/>
  </p:notesMasterIdLst>
  <p:handoutMasterIdLst>
    <p:handoutMasterId r:id="rId68"/>
  </p:handoutMasterIdLst>
  <p:sldIdLst>
    <p:sldId id="256" r:id="rId2"/>
    <p:sldId id="261" r:id="rId3"/>
    <p:sldId id="262" r:id="rId4"/>
    <p:sldId id="287" r:id="rId5"/>
    <p:sldId id="288" r:id="rId6"/>
    <p:sldId id="268" r:id="rId7"/>
    <p:sldId id="280" r:id="rId8"/>
    <p:sldId id="281" r:id="rId9"/>
    <p:sldId id="286" r:id="rId10"/>
    <p:sldId id="282" r:id="rId11"/>
    <p:sldId id="293" r:id="rId12"/>
    <p:sldId id="284" r:id="rId13"/>
    <p:sldId id="289" r:id="rId14"/>
    <p:sldId id="292" r:id="rId15"/>
    <p:sldId id="290" r:id="rId16"/>
    <p:sldId id="291" r:id="rId17"/>
    <p:sldId id="264" r:id="rId18"/>
    <p:sldId id="306" r:id="rId19"/>
    <p:sldId id="307" r:id="rId20"/>
    <p:sldId id="308" r:id="rId21"/>
    <p:sldId id="265" r:id="rId22"/>
    <p:sldId id="309" r:id="rId23"/>
    <p:sldId id="274" r:id="rId24"/>
    <p:sldId id="303" r:id="rId25"/>
    <p:sldId id="310" r:id="rId26"/>
    <p:sldId id="302" r:id="rId27"/>
    <p:sldId id="304" r:id="rId28"/>
    <p:sldId id="311" r:id="rId29"/>
    <p:sldId id="277" r:id="rId30"/>
    <p:sldId id="312" r:id="rId31"/>
    <p:sldId id="294" r:id="rId32"/>
    <p:sldId id="301" r:id="rId33"/>
    <p:sldId id="295" r:id="rId34"/>
    <p:sldId id="296" r:id="rId35"/>
    <p:sldId id="313" r:id="rId36"/>
    <p:sldId id="297" r:id="rId37"/>
    <p:sldId id="314" r:id="rId38"/>
    <p:sldId id="298" r:id="rId39"/>
    <p:sldId id="305" r:id="rId40"/>
    <p:sldId id="316" r:id="rId41"/>
    <p:sldId id="315" r:id="rId42"/>
    <p:sldId id="299" r:id="rId43"/>
    <p:sldId id="317" r:id="rId44"/>
    <p:sldId id="321" r:id="rId45"/>
    <p:sldId id="318" r:id="rId46"/>
    <p:sldId id="320" r:id="rId47"/>
    <p:sldId id="322" r:id="rId48"/>
    <p:sldId id="324" r:id="rId49"/>
    <p:sldId id="325" r:id="rId50"/>
    <p:sldId id="326" r:id="rId51"/>
    <p:sldId id="327" r:id="rId52"/>
    <p:sldId id="323" r:id="rId53"/>
    <p:sldId id="328" r:id="rId54"/>
    <p:sldId id="329" r:id="rId55"/>
    <p:sldId id="331" r:id="rId56"/>
    <p:sldId id="332" r:id="rId57"/>
    <p:sldId id="330" r:id="rId58"/>
    <p:sldId id="283" r:id="rId59"/>
    <p:sldId id="300" r:id="rId60"/>
    <p:sldId id="263" r:id="rId61"/>
    <p:sldId id="278" r:id="rId62"/>
    <p:sldId id="279" r:id="rId63"/>
    <p:sldId id="266" r:id="rId64"/>
    <p:sldId id="275" r:id="rId65"/>
    <p:sldId id="273" r:id="rId66"/>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7ED"/>
    <a:srgbClr val="003366"/>
    <a:srgbClr val="000099"/>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94674" autoAdjust="0"/>
  </p:normalViewPr>
  <p:slideViewPr>
    <p:cSldViewPr>
      <p:cViewPr varScale="1">
        <p:scale>
          <a:sx n="106" d="100"/>
          <a:sy n="106" d="100"/>
        </p:scale>
        <p:origin x="11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D47FE92-99DF-4D3E-9C77-58F437F9523A}" type="datetime1">
              <a:rPr lang="de-DE"/>
              <a:pPr>
                <a:defRPr/>
              </a:pPr>
              <a:t>20.07.2017</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CF6926A-6817-4B0A-900A-4CE9F3F6C6F4}" type="slidenum">
              <a:rPr lang="de-DE"/>
              <a:pPr>
                <a:defRPr/>
              </a:pPr>
              <a:t>‹Nr.›</a:t>
            </a:fld>
            <a:endParaRPr lang="de-DE"/>
          </a:p>
        </p:txBody>
      </p:sp>
    </p:spTree>
    <p:extLst>
      <p:ext uri="{BB962C8B-B14F-4D97-AF65-F5344CB8AC3E}">
        <p14:creationId xmlns:p14="http://schemas.microsoft.com/office/powerpoint/2010/main" val="4126893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F93136-E151-49E3-A13F-CB0ACF408E0E}" type="slidenum">
              <a:rPr lang="de-DE"/>
              <a:pPr>
                <a:defRPr/>
              </a:pPr>
              <a:t>‹Nr.›</a:t>
            </a:fld>
            <a:endParaRPr lang="de-DE"/>
          </a:p>
        </p:txBody>
      </p:sp>
    </p:spTree>
    <p:extLst>
      <p:ext uri="{BB962C8B-B14F-4D97-AF65-F5344CB8AC3E}">
        <p14:creationId xmlns:p14="http://schemas.microsoft.com/office/powerpoint/2010/main" val="2072295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55300" name="Foliennummernplatzhalter 3"/>
          <p:cNvSpPr>
            <a:spLocks noGrp="1"/>
          </p:cNvSpPr>
          <p:nvPr>
            <p:ph type="sldNum" sz="quarter" idx="5"/>
          </p:nvPr>
        </p:nvSpPr>
        <p:spPr>
          <a:noFill/>
        </p:spPr>
        <p:txBody>
          <a:bodyPr/>
          <a:lstStyle/>
          <a:p>
            <a:fld id="{08B3F3CA-32BD-44E9-83D1-2E9FBB1DE088}" type="slidenum">
              <a:rPr lang="de-DE" smtClean="0"/>
              <a:pPr/>
              <a:t>6</a:t>
            </a:fld>
            <a:endParaRPr lang="de-DE" smtClean="0"/>
          </a:p>
        </p:txBody>
      </p:sp>
    </p:spTree>
    <p:extLst>
      <p:ext uri="{BB962C8B-B14F-4D97-AF65-F5344CB8AC3E}">
        <p14:creationId xmlns:p14="http://schemas.microsoft.com/office/powerpoint/2010/main" val="401672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56324" name="Foliennummernplatzhalter 3"/>
          <p:cNvSpPr>
            <a:spLocks noGrp="1"/>
          </p:cNvSpPr>
          <p:nvPr>
            <p:ph type="sldNum" sz="quarter" idx="5"/>
          </p:nvPr>
        </p:nvSpPr>
        <p:spPr>
          <a:noFill/>
        </p:spPr>
        <p:txBody>
          <a:bodyPr/>
          <a:lstStyle/>
          <a:p>
            <a:fld id="{102907EB-6965-42A9-9119-F3475331E7FF}" type="slidenum">
              <a:rPr lang="de-DE" smtClean="0"/>
              <a:pPr/>
              <a:t>7</a:t>
            </a:fld>
            <a:endParaRPr lang="de-DE" smtClean="0"/>
          </a:p>
        </p:txBody>
      </p:sp>
    </p:spTree>
    <p:extLst>
      <p:ext uri="{BB962C8B-B14F-4D97-AF65-F5344CB8AC3E}">
        <p14:creationId xmlns:p14="http://schemas.microsoft.com/office/powerpoint/2010/main" val="247054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57348" name="Foliennummernplatzhalter 3"/>
          <p:cNvSpPr>
            <a:spLocks noGrp="1"/>
          </p:cNvSpPr>
          <p:nvPr>
            <p:ph type="sldNum" sz="quarter" idx="5"/>
          </p:nvPr>
        </p:nvSpPr>
        <p:spPr>
          <a:noFill/>
        </p:spPr>
        <p:txBody>
          <a:bodyPr/>
          <a:lstStyle/>
          <a:p>
            <a:fld id="{AE9CA9ED-1944-4B38-89F1-2D7F875CAE91}" type="slidenum">
              <a:rPr lang="de-DE" smtClean="0"/>
              <a:pPr/>
              <a:t>8</a:t>
            </a:fld>
            <a:endParaRPr lang="de-DE" smtClean="0"/>
          </a:p>
        </p:txBody>
      </p:sp>
    </p:spTree>
    <p:extLst>
      <p:ext uri="{BB962C8B-B14F-4D97-AF65-F5344CB8AC3E}">
        <p14:creationId xmlns:p14="http://schemas.microsoft.com/office/powerpoint/2010/main" val="250878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58372" name="Foliennummernplatzhalter 3"/>
          <p:cNvSpPr>
            <a:spLocks noGrp="1"/>
          </p:cNvSpPr>
          <p:nvPr>
            <p:ph type="sldNum" sz="quarter" idx="5"/>
          </p:nvPr>
        </p:nvSpPr>
        <p:spPr>
          <a:noFill/>
        </p:spPr>
        <p:txBody>
          <a:bodyPr/>
          <a:lstStyle/>
          <a:p>
            <a:fld id="{DB4C60A0-1734-4071-9A13-D1964A0F9516}" type="slidenum">
              <a:rPr lang="de-DE" smtClean="0"/>
              <a:pPr/>
              <a:t>9</a:t>
            </a:fld>
            <a:endParaRPr lang="de-DE" smtClean="0"/>
          </a:p>
        </p:txBody>
      </p:sp>
    </p:spTree>
    <p:extLst>
      <p:ext uri="{BB962C8B-B14F-4D97-AF65-F5344CB8AC3E}">
        <p14:creationId xmlns:p14="http://schemas.microsoft.com/office/powerpoint/2010/main" val="216518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59396" name="Foliennummernplatzhalter 3"/>
          <p:cNvSpPr>
            <a:spLocks noGrp="1"/>
          </p:cNvSpPr>
          <p:nvPr>
            <p:ph type="sldNum" sz="quarter" idx="5"/>
          </p:nvPr>
        </p:nvSpPr>
        <p:spPr>
          <a:noFill/>
        </p:spPr>
        <p:txBody>
          <a:bodyPr/>
          <a:lstStyle/>
          <a:p>
            <a:fld id="{496D1514-8870-4AEF-9104-E3630DF802A9}" type="slidenum">
              <a:rPr lang="de-DE" smtClean="0"/>
              <a:pPr/>
              <a:t>10</a:t>
            </a:fld>
            <a:endParaRPr lang="de-DE" smtClean="0"/>
          </a:p>
        </p:txBody>
      </p:sp>
    </p:spTree>
    <p:extLst>
      <p:ext uri="{BB962C8B-B14F-4D97-AF65-F5344CB8AC3E}">
        <p14:creationId xmlns:p14="http://schemas.microsoft.com/office/powerpoint/2010/main" val="43813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60420" name="Foliennummernplatzhalter 3"/>
          <p:cNvSpPr>
            <a:spLocks noGrp="1"/>
          </p:cNvSpPr>
          <p:nvPr>
            <p:ph type="sldNum" sz="quarter" idx="5"/>
          </p:nvPr>
        </p:nvSpPr>
        <p:spPr>
          <a:noFill/>
        </p:spPr>
        <p:txBody>
          <a:bodyPr/>
          <a:lstStyle/>
          <a:p>
            <a:fld id="{7AC1548B-503B-45CF-96A8-4BFE21963590}" type="slidenum">
              <a:rPr lang="de-DE" smtClean="0"/>
              <a:pPr/>
              <a:t>11</a:t>
            </a:fld>
            <a:endParaRPr lang="de-DE" smtClean="0"/>
          </a:p>
        </p:txBody>
      </p:sp>
    </p:spTree>
    <p:extLst>
      <p:ext uri="{BB962C8B-B14F-4D97-AF65-F5344CB8AC3E}">
        <p14:creationId xmlns:p14="http://schemas.microsoft.com/office/powerpoint/2010/main" val="152509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p:spPr>
        <p:txBody>
          <a:bodyPr/>
          <a:lstStyle/>
          <a:p>
            <a:endParaRPr lang="de-DE" smtClean="0">
              <a:latin typeface="Arial" charset="0"/>
              <a:ea typeface="ＭＳ Ｐゴシック" charset="-128"/>
            </a:endParaRPr>
          </a:p>
        </p:txBody>
      </p:sp>
      <p:sp>
        <p:nvSpPr>
          <p:cNvPr id="61444" name="Foliennummernplatzhalter 3"/>
          <p:cNvSpPr>
            <a:spLocks noGrp="1"/>
          </p:cNvSpPr>
          <p:nvPr>
            <p:ph type="sldNum" sz="quarter" idx="5"/>
          </p:nvPr>
        </p:nvSpPr>
        <p:spPr>
          <a:noFill/>
        </p:spPr>
        <p:txBody>
          <a:bodyPr/>
          <a:lstStyle/>
          <a:p>
            <a:fld id="{B82F64E6-46FA-48CD-A5F2-B63A5053EE6A}" type="slidenum">
              <a:rPr lang="de-DE" smtClean="0"/>
              <a:pPr/>
              <a:t>12</a:t>
            </a:fld>
            <a:endParaRPr lang="de-DE" smtClean="0"/>
          </a:p>
        </p:txBody>
      </p:sp>
    </p:spTree>
    <p:extLst>
      <p:ext uri="{BB962C8B-B14F-4D97-AF65-F5344CB8AC3E}">
        <p14:creationId xmlns:p14="http://schemas.microsoft.com/office/powerpoint/2010/main" val="194580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14348" y="571480"/>
            <a:ext cx="7772400" cy="1470025"/>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E4F6DE-3C85-4F92-8AD2-2FA48E65DC79}"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E641AF8-B16F-438C-AA84-EF2D243B34E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DCC77DE-3BF0-4C13-B9E3-38CEEDBEADF3}"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E8E4DFB-4ACB-4113-ADE1-8A82523CED5B}"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76C628D-06F9-45E1-A24A-5A304F3252E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D3AD21D-229E-4DC9-A4BC-99A6D7AEE89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4E2F79C-E038-4272-AEAC-8F11E558CEA4}"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1EC409A-8DE2-4FEC-BF01-3B544632DB35}"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53DFB08-3201-48BF-B392-B4A0131A9157}"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1874A47-BC11-4662-B515-310D584494F9}"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613AD05-B4FF-460B-BAC2-D1EEACCA689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B6DE53-EBD9-4B4B-8B44-5A811B4B281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82.jpeg"/></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6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kontakt@kegelverein-liedolsheim.de" TargetMode="External"/><Relationship Id="rId2" Type="http://schemas.openxmlformats.org/officeDocument/2006/relationships/hyperlink" Target="http://www.kegelverein-liedolsheim.de"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914400"/>
            <a:ext cx="7340600" cy="1244600"/>
          </a:xfrm>
        </p:spPr>
        <p:txBody>
          <a:bodyPr/>
          <a:lstStyle/>
          <a:p>
            <a:pPr eaLnBrk="1" hangingPunct="1"/>
            <a:r>
              <a:rPr lang="de-DE" b="1" dirty="0" smtClean="0">
                <a:solidFill>
                  <a:schemeClr val="tx2"/>
                </a:solidFill>
                <a:ea typeface="ＭＳ Ｐゴシック" charset="-128"/>
              </a:rPr>
              <a:t>KV Liedolsheim 1996 e.V.</a:t>
            </a:r>
          </a:p>
        </p:txBody>
      </p:sp>
      <p:sp>
        <p:nvSpPr>
          <p:cNvPr id="2051" name="Rectangle 3"/>
          <p:cNvSpPr>
            <a:spLocks noGrp="1" noChangeArrowheads="1"/>
          </p:cNvSpPr>
          <p:nvPr>
            <p:ph type="subTitle" idx="1"/>
          </p:nvPr>
        </p:nvSpPr>
        <p:spPr>
          <a:xfrm>
            <a:off x="2514600" y="4038600"/>
            <a:ext cx="6400800" cy="865188"/>
          </a:xfrm>
        </p:spPr>
        <p:txBody>
          <a:bodyPr/>
          <a:lstStyle/>
          <a:p>
            <a:pPr eaLnBrk="1" hangingPunct="1">
              <a:buFont typeface="Wingdings" charset="2"/>
              <a:buNone/>
            </a:pPr>
            <a:r>
              <a:rPr lang="de-DE" b="1" smtClean="0">
                <a:solidFill>
                  <a:schemeClr val="tx2"/>
                </a:solidFill>
                <a:ea typeface="ＭＳ Ｐゴシック" charset="-128"/>
              </a:rPr>
              <a:t>Eine Erfolgsgeschichte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Bilder der  WM</a:t>
            </a:r>
          </a:p>
        </p:txBody>
      </p:sp>
      <p:pic>
        <p:nvPicPr>
          <p:cNvPr id="11267" name="Grafik 8" descr="IMG_4790 Die Masse tob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5" y="4071938"/>
            <a:ext cx="3725863" cy="2482850"/>
          </a:xfrm>
          <a:prstGeom prst="rect">
            <a:avLst/>
          </a:prstGeom>
          <a:noFill/>
          <a:ln w="9525">
            <a:noFill/>
            <a:miter lim="800000"/>
            <a:headEnd/>
            <a:tailEnd/>
          </a:ln>
        </p:spPr>
      </p:pic>
      <p:pic>
        <p:nvPicPr>
          <p:cNvPr id="11268" name="Grafik 9" descr="IMG_4806 Dank ans Publikum G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2063" y="4048125"/>
            <a:ext cx="3786187" cy="2524125"/>
          </a:xfrm>
          <a:prstGeom prst="rect">
            <a:avLst/>
          </a:prstGeom>
          <a:noFill/>
          <a:ln w="9525">
            <a:noFill/>
            <a:miter lim="800000"/>
            <a:headEnd/>
            <a:tailEnd/>
          </a:ln>
        </p:spPr>
      </p:pic>
      <p:pic>
        <p:nvPicPr>
          <p:cNvPr id="11269" name="Grafik 10" descr="IMG_4901 Bacan Beckert Liovic Seitz.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2063" y="1357313"/>
            <a:ext cx="3786187" cy="2524125"/>
          </a:xfrm>
          <a:prstGeom prst="rect">
            <a:avLst/>
          </a:prstGeom>
          <a:noFill/>
          <a:ln w="9525">
            <a:noFill/>
            <a:miter lim="800000"/>
            <a:headEnd/>
            <a:tailEnd/>
          </a:ln>
        </p:spPr>
      </p:pic>
      <p:pic>
        <p:nvPicPr>
          <p:cNvPr id="11270" name="Grafik 11" descr="061_6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75" y="1214438"/>
            <a:ext cx="3714750" cy="2786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Bilder der  WM</a:t>
            </a:r>
          </a:p>
        </p:txBody>
      </p:sp>
      <p:pic>
        <p:nvPicPr>
          <p:cNvPr id="12291" name="Bild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938" y="1285875"/>
            <a:ext cx="4714875" cy="3143250"/>
          </a:xfrm>
          <a:prstGeom prst="rect">
            <a:avLst/>
          </a:prstGeom>
          <a:noFill/>
          <a:ln w="9525">
            <a:noFill/>
            <a:miter lim="800000"/>
            <a:headEnd/>
            <a:tailEnd/>
          </a:ln>
        </p:spPr>
      </p:pic>
      <p:pic>
        <p:nvPicPr>
          <p:cNvPr id="12292" name="Grafik 7" descr="IMG_5110.Deutsches Tea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3429000"/>
            <a:ext cx="4678363" cy="3119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WM-Film und CD</a:t>
            </a:r>
          </a:p>
        </p:txBody>
      </p:sp>
      <p:pic>
        <p:nvPicPr>
          <p:cNvPr id="13315" name="Bild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7813" y="2928938"/>
            <a:ext cx="2327275" cy="3333750"/>
          </a:xfrm>
          <a:prstGeom prst="rect">
            <a:avLst/>
          </a:prstGeom>
          <a:noFill/>
          <a:ln w="9525">
            <a:noFill/>
            <a:miter lim="800000"/>
            <a:headEnd/>
            <a:tailEnd/>
          </a:ln>
        </p:spPr>
      </p:pic>
      <p:pic>
        <p:nvPicPr>
          <p:cNvPr id="13316" name="Bild 7" descr="the day of days_h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4500" y="3000375"/>
            <a:ext cx="2376488" cy="3286125"/>
          </a:xfrm>
          <a:prstGeom prst="rect">
            <a:avLst/>
          </a:prstGeom>
          <a:noFill/>
          <a:ln w="9525">
            <a:noFill/>
            <a:miter lim="800000"/>
            <a:headEnd/>
            <a:tailEnd/>
          </a:ln>
        </p:spPr>
      </p:pic>
      <p:sp>
        <p:nvSpPr>
          <p:cNvPr id="13317" name="Textfeld 5"/>
          <p:cNvSpPr txBox="1">
            <a:spLocks noChangeArrowheads="1"/>
          </p:cNvSpPr>
          <p:nvPr/>
        </p:nvSpPr>
        <p:spPr bwMode="auto">
          <a:xfrm>
            <a:off x="1000125" y="1500188"/>
            <a:ext cx="7572375" cy="1200150"/>
          </a:xfrm>
          <a:prstGeom prst="rect">
            <a:avLst/>
          </a:prstGeom>
          <a:noFill/>
          <a:ln w="9525">
            <a:noFill/>
            <a:miter lim="800000"/>
            <a:headEnd/>
            <a:tailEnd/>
          </a:ln>
        </p:spPr>
        <p:txBody>
          <a:bodyPr>
            <a:spAutoFit/>
          </a:bodyPr>
          <a:lstStyle/>
          <a:p>
            <a:r>
              <a:rPr lang="de-DE" dirty="0">
                <a:solidFill>
                  <a:schemeClr val="tx2"/>
                </a:solidFill>
              </a:rPr>
              <a:t>Zur WM 2009 gab der KV </a:t>
            </a:r>
            <a:r>
              <a:rPr lang="de-DE" dirty="0" err="1">
                <a:solidFill>
                  <a:schemeClr val="tx2"/>
                </a:solidFill>
              </a:rPr>
              <a:t>Liedolsheim</a:t>
            </a:r>
            <a:r>
              <a:rPr lang="de-DE" dirty="0">
                <a:solidFill>
                  <a:schemeClr val="tx2"/>
                </a:solidFill>
              </a:rPr>
              <a:t> über die WM und die </a:t>
            </a:r>
            <a:r>
              <a:rPr lang="de-DE" dirty="0" smtClean="0">
                <a:solidFill>
                  <a:schemeClr val="tx2"/>
                </a:solidFill>
              </a:rPr>
              <a:t>Nationalmannschaft einen Film </a:t>
            </a:r>
            <a:r>
              <a:rPr lang="de-DE" dirty="0">
                <a:solidFill>
                  <a:schemeClr val="tx2"/>
                </a:solidFill>
              </a:rPr>
              <a:t>in </a:t>
            </a:r>
            <a:r>
              <a:rPr lang="de-DE" dirty="0" smtClean="0">
                <a:solidFill>
                  <a:schemeClr val="tx2"/>
                </a:solidFill>
              </a:rPr>
              <a:t>Auftrag und </a:t>
            </a:r>
            <a:r>
              <a:rPr lang="de-DE" dirty="0">
                <a:solidFill>
                  <a:schemeClr val="tx2"/>
                </a:solidFill>
              </a:rPr>
              <a:t>veröffentlichte in Zusammenarbeit mit der Popgruppe </a:t>
            </a:r>
            <a:r>
              <a:rPr lang="de-DE" dirty="0" err="1">
                <a:solidFill>
                  <a:schemeClr val="tx2"/>
                </a:solidFill>
              </a:rPr>
              <a:t>eleVate</a:t>
            </a:r>
            <a:r>
              <a:rPr lang="de-DE" dirty="0">
                <a:solidFill>
                  <a:schemeClr val="tx2"/>
                </a:solidFill>
              </a:rPr>
              <a:t> einen eigens für die WM geschriebenen Song.</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14339" name="TextBox 6"/>
          <p:cNvSpPr txBox="1">
            <a:spLocks noChangeArrowheads="1"/>
          </p:cNvSpPr>
          <p:nvPr/>
        </p:nvSpPr>
        <p:spPr bwMode="auto">
          <a:xfrm>
            <a:off x="3000375"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2009 Umbau Bouli-Platz zum Festplatz</a:t>
            </a:r>
          </a:p>
        </p:txBody>
      </p:sp>
      <p:sp>
        <p:nvSpPr>
          <p:cNvPr id="14340" name="Textfeld 8"/>
          <p:cNvSpPr txBox="1">
            <a:spLocks noChangeArrowheads="1"/>
          </p:cNvSpPr>
          <p:nvPr/>
        </p:nvSpPr>
        <p:spPr bwMode="auto">
          <a:xfrm>
            <a:off x="6715125" y="3286125"/>
            <a:ext cx="2286000" cy="2586038"/>
          </a:xfrm>
          <a:prstGeom prst="rect">
            <a:avLst/>
          </a:prstGeom>
          <a:noFill/>
          <a:ln w="9525">
            <a:noFill/>
            <a:miter lim="800000"/>
            <a:headEnd/>
            <a:tailEnd/>
          </a:ln>
        </p:spPr>
        <p:txBody>
          <a:bodyPr>
            <a:spAutoFit/>
          </a:bodyPr>
          <a:lstStyle/>
          <a:p>
            <a:r>
              <a:rPr lang="de-DE">
                <a:solidFill>
                  <a:schemeClr val="tx2"/>
                </a:solidFill>
              </a:rPr>
              <a:t>Aufgrund der zunehmenden Anfrage nach Feierlichkeiten im Freien war der Umbau vom Boule-Platz zum vereinseigenen Festplatz notwendig.</a:t>
            </a:r>
          </a:p>
        </p:txBody>
      </p:sp>
      <p:pic>
        <p:nvPicPr>
          <p:cNvPr id="14341" name="Grafik 5" descr="UmbauBouliplatz.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214563"/>
            <a:ext cx="5857875" cy="39068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15363" name="TextBox 6"/>
          <p:cNvSpPr txBox="1">
            <a:spLocks noChangeArrowheads="1"/>
          </p:cNvSpPr>
          <p:nvPr/>
        </p:nvSpPr>
        <p:spPr bwMode="auto">
          <a:xfrm>
            <a:off x="3000375"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2010 Neues Vereinslogo</a:t>
            </a:r>
          </a:p>
        </p:txBody>
      </p:sp>
      <p:sp>
        <p:nvSpPr>
          <p:cNvPr id="15364" name="Textfeld 8"/>
          <p:cNvSpPr txBox="1">
            <a:spLocks noChangeArrowheads="1"/>
          </p:cNvSpPr>
          <p:nvPr/>
        </p:nvSpPr>
        <p:spPr bwMode="auto">
          <a:xfrm>
            <a:off x="5786438" y="3000375"/>
            <a:ext cx="3357562" cy="1477963"/>
          </a:xfrm>
          <a:prstGeom prst="rect">
            <a:avLst/>
          </a:prstGeom>
          <a:noFill/>
          <a:ln w="9525">
            <a:noFill/>
            <a:miter lim="800000"/>
            <a:headEnd/>
            <a:tailEnd/>
          </a:ln>
        </p:spPr>
        <p:txBody>
          <a:bodyPr>
            <a:spAutoFit/>
          </a:bodyPr>
          <a:lstStyle/>
          <a:p>
            <a:r>
              <a:rPr lang="de-DE">
                <a:solidFill>
                  <a:schemeClr val="tx2"/>
                </a:solidFill>
              </a:rPr>
              <a:t>Es bot sich an, das eigens für die Weltmeisterschaft 2009 entworfene WM-Logo, ab dem Jahr 2010 als Vereinslogo zu verwenden.</a:t>
            </a:r>
          </a:p>
        </p:txBody>
      </p:sp>
      <p:pic>
        <p:nvPicPr>
          <p:cNvPr id="15365" name="Grafik 6" descr="Logo_Kegelverei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563" y="2214563"/>
            <a:ext cx="4214812" cy="3929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16387" name="TextBox 6"/>
          <p:cNvSpPr txBox="1">
            <a:spLocks noChangeArrowheads="1"/>
          </p:cNvSpPr>
          <p:nvPr/>
        </p:nvSpPr>
        <p:spPr bwMode="auto">
          <a:xfrm>
            <a:off x="3929063" y="1357313"/>
            <a:ext cx="4938712"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2010 Erweiterung der Küche</a:t>
            </a:r>
          </a:p>
        </p:txBody>
      </p:sp>
      <p:sp>
        <p:nvSpPr>
          <p:cNvPr id="16388" name="Textfeld 8"/>
          <p:cNvSpPr txBox="1">
            <a:spLocks noChangeArrowheads="1"/>
          </p:cNvSpPr>
          <p:nvPr/>
        </p:nvSpPr>
        <p:spPr bwMode="auto">
          <a:xfrm>
            <a:off x="5429250" y="3571875"/>
            <a:ext cx="3357563" cy="2586038"/>
          </a:xfrm>
          <a:prstGeom prst="rect">
            <a:avLst/>
          </a:prstGeom>
          <a:noFill/>
          <a:ln w="9525">
            <a:noFill/>
            <a:miter lim="800000"/>
            <a:headEnd/>
            <a:tailEnd/>
          </a:ln>
        </p:spPr>
        <p:txBody>
          <a:bodyPr>
            <a:spAutoFit/>
          </a:bodyPr>
          <a:lstStyle/>
          <a:p>
            <a:pPr algn="just"/>
            <a:r>
              <a:rPr lang="de-DE" dirty="0">
                <a:solidFill>
                  <a:schemeClr val="tx2"/>
                </a:solidFill>
              </a:rPr>
              <a:t>Durch die zunehmende Attraktivität des Vereinsheims und der dadurch steigenden Kundenfrequenz war eine Vergrößerung der Küche unumgänglich. </a:t>
            </a:r>
          </a:p>
          <a:p>
            <a:pPr algn="just"/>
            <a:r>
              <a:rPr lang="de-DE" dirty="0">
                <a:solidFill>
                  <a:schemeClr val="tx2"/>
                </a:solidFill>
              </a:rPr>
              <a:t>Bedanken möchten wir uns für die tatkräftige Unterstützung </a:t>
            </a:r>
            <a:r>
              <a:rPr lang="de-DE" dirty="0" smtClean="0">
                <a:solidFill>
                  <a:schemeClr val="tx2"/>
                </a:solidFill>
              </a:rPr>
              <a:t>bei der </a:t>
            </a:r>
            <a:r>
              <a:rPr lang="de-DE" dirty="0">
                <a:solidFill>
                  <a:schemeClr val="tx2"/>
                </a:solidFill>
              </a:rPr>
              <a:t>Firma Meinel &amp; Stampf.</a:t>
            </a:r>
          </a:p>
        </p:txBody>
      </p:sp>
      <p:pic>
        <p:nvPicPr>
          <p:cNvPr id="16389" name="Grafik 9" descr="Künenumbau.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1357298"/>
            <a:ext cx="2571750" cy="1928812"/>
          </a:xfrm>
          <a:prstGeom prst="rect">
            <a:avLst/>
          </a:prstGeom>
          <a:noFill/>
          <a:ln w="9525">
            <a:noFill/>
            <a:miter lim="800000"/>
            <a:headEnd/>
            <a:tailEnd/>
          </a:ln>
        </p:spPr>
      </p:pic>
      <p:pic>
        <p:nvPicPr>
          <p:cNvPr id="16390" name="Grafik 6" descr="küche_ferti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4625" y="2357438"/>
            <a:ext cx="2571750" cy="1928812"/>
          </a:xfrm>
          <a:prstGeom prst="rect">
            <a:avLst/>
          </a:prstGeom>
          <a:noFill/>
          <a:ln w="9525">
            <a:noFill/>
            <a:miter lim="800000"/>
            <a:headEnd/>
            <a:tailEnd/>
          </a:ln>
        </p:spPr>
      </p:pic>
      <p:pic>
        <p:nvPicPr>
          <p:cNvPr id="16391" name="Grafik 7" descr="küchenanbau_auße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 y="4000500"/>
            <a:ext cx="3929063" cy="2619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17411" name="TextBox 6"/>
          <p:cNvSpPr txBox="1">
            <a:spLocks noChangeArrowheads="1"/>
          </p:cNvSpPr>
          <p:nvPr/>
        </p:nvSpPr>
        <p:spPr bwMode="auto">
          <a:xfrm>
            <a:off x="3929063" y="1357313"/>
            <a:ext cx="4938712"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2011 Modernisierung Anlaufbereich</a:t>
            </a:r>
          </a:p>
        </p:txBody>
      </p:sp>
      <p:sp>
        <p:nvSpPr>
          <p:cNvPr id="17412" name="Textfeld 8"/>
          <p:cNvSpPr txBox="1">
            <a:spLocks noChangeArrowheads="1"/>
          </p:cNvSpPr>
          <p:nvPr/>
        </p:nvSpPr>
        <p:spPr bwMode="auto">
          <a:xfrm>
            <a:off x="5429250" y="4357688"/>
            <a:ext cx="3357563" cy="1477962"/>
          </a:xfrm>
          <a:prstGeom prst="rect">
            <a:avLst/>
          </a:prstGeom>
          <a:noFill/>
          <a:ln w="9525">
            <a:noFill/>
            <a:miter lim="800000"/>
            <a:headEnd/>
            <a:tailEnd/>
          </a:ln>
        </p:spPr>
        <p:txBody>
          <a:bodyPr>
            <a:spAutoFit/>
          </a:bodyPr>
          <a:lstStyle/>
          <a:p>
            <a:pPr algn="just"/>
            <a:r>
              <a:rPr lang="de-DE">
                <a:solidFill>
                  <a:schemeClr val="tx2"/>
                </a:solidFill>
              </a:rPr>
              <a:t>13 Jahre Hochleistungssport und Hobbykegeln hinterließen ihre Spuren. 2011 war es Zeit, diese zu beseitigen und den Anlauf zu erneuern.</a:t>
            </a:r>
          </a:p>
        </p:txBody>
      </p:sp>
      <p:pic>
        <p:nvPicPr>
          <p:cNvPr id="17413" name="Grafik 10" descr="IMAG018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3857625"/>
            <a:ext cx="4524375" cy="2714625"/>
          </a:xfrm>
          <a:prstGeom prst="rect">
            <a:avLst/>
          </a:prstGeom>
          <a:noFill/>
          <a:ln w="9525">
            <a:noFill/>
            <a:miter lim="800000"/>
            <a:headEnd/>
            <a:tailEnd/>
          </a:ln>
        </p:spPr>
      </p:pic>
      <p:pic>
        <p:nvPicPr>
          <p:cNvPr id="17414" name="Grafik 11" descr="IMAG016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5468" y="2071678"/>
            <a:ext cx="3452812" cy="2071687"/>
          </a:xfrm>
          <a:prstGeom prst="rect">
            <a:avLst/>
          </a:prstGeom>
          <a:noFill/>
          <a:ln w="9525">
            <a:noFill/>
            <a:miter lim="800000"/>
            <a:headEnd/>
            <a:tailEnd/>
          </a:ln>
        </p:spPr>
      </p:pic>
      <p:pic>
        <p:nvPicPr>
          <p:cNvPr id="17415" name="Grafik 12" descr="IMAG016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472" y="1643064"/>
            <a:ext cx="3452813" cy="20716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18435" name="TextBox 4"/>
          <p:cNvSpPr txBox="1">
            <a:spLocks noChangeArrowheads="1"/>
          </p:cNvSpPr>
          <p:nvPr/>
        </p:nvSpPr>
        <p:spPr bwMode="auto">
          <a:xfrm>
            <a:off x="5357813" y="1285875"/>
            <a:ext cx="3571875" cy="5078413"/>
          </a:xfrm>
          <a:prstGeom prst="rect">
            <a:avLst/>
          </a:prstGeom>
          <a:noFill/>
          <a:ln w="9525">
            <a:noFill/>
            <a:miter lim="800000"/>
            <a:headEnd/>
            <a:tailEnd/>
          </a:ln>
        </p:spPr>
        <p:txBody>
          <a:bodyPr>
            <a:spAutoFit/>
          </a:bodyPr>
          <a:lstStyle/>
          <a:p>
            <a:r>
              <a:rPr lang="de-DE">
                <a:solidFill>
                  <a:schemeClr val="tx2"/>
                </a:solidFill>
              </a:rPr>
              <a:t>Die 1. Damenmannschaft entwickelte sich zwischenzeitlich zum Aushängeschild des Vereins.</a:t>
            </a:r>
          </a:p>
          <a:p>
            <a:endParaRPr lang="de-DE">
              <a:solidFill>
                <a:schemeClr val="tx2"/>
              </a:solidFill>
            </a:endParaRPr>
          </a:p>
          <a:p>
            <a:r>
              <a:rPr lang="de-DE">
                <a:solidFill>
                  <a:schemeClr val="tx2"/>
                </a:solidFill>
              </a:rPr>
              <a:t>Von der Landesliga 2 kommend stieg die Mannschaft in den darauffolgenden 13 Jahren 7 Mal in die nächsthöhere Liga auf. </a:t>
            </a:r>
            <a:br>
              <a:rPr lang="de-DE">
                <a:solidFill>
                  <a:schemeClr val="tx2"/>
                </a:solidFill>
              </a:rPr>
            </a:br>
            <a:r>
              <a:rPr lang="de-DE">
                <a:solidFill>
                  <a:schemeClr val="tx2"/>
                </a:solidFill>
              </a:rPr>
              <a:t/>
            </a:r>
            <a:br>
              <a:rPr lang="de-DE">
                <a:solidFill>
                  <a:schemeClr val="tx2"/>
                </a:solidFill>
              </a:rPr>
            </a:br>
            <a:r>
              <a:rPr lang="de-DE">
                <a:solidFill>
                  <a:schemeClr val="tx2"/>
                </a:solidFill>
              </a:rPr>
              <a:t>2008 erkämpfte sich die Mannschaft in eindrucksvoller Manier ungeschlagen den Aufstieg in die 1. Bundesliga. </a:t>
            </a:r>
          </a:p>
          <a:p>
            <a:endParaRPr lang="de-DE">
              <a:solidFill>
                <a:schemeClr val="tx2"/>
              </a:solidFill>
            </a:endParaRPr>
          </a:p>
          <a:p>
            <a:r>
              <a:rPr lang="de-DE">
                <a:solidFill>
                  <a:schemeClr val="tx2"/>
                </a:solidFill>
              </a:rPr>
              <a:t>Insgesamt nehmen ca. 25 Spielerinnen in 3 Mannschaften am Spielbetrieb teil.</a:t>
            </a:r>
          </a:p>
        </p:txBody>
      </p:sp>
      <p:pic>
        <p:nvPicPr>
          <p:cNvPr id="18436" name="Grafik 5" descr="IMG_990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00250"/>
            <a:ext cx="5357813" cy="3571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19459" name="TextBox 4"/>
          <p:cNvSpPr txBox="1">
            <a:spLocks noChangeArrowheads="1"/>
          </p:cNvSpPr>
          <p:nvPr/>
        </p:nvSpPr>
        <p:spPr bwMode="auto">
          <a:xfrm>
            <a:off x="0" y="5143500"/>
            <a:ext cx="9144000" cy="1477963"/>
          </a:xfrm>
          <a:prstGeom prst="rect">
            <a:avLst/>
          </a:prstGeom>
          <a:noFill/>
          <a:ln w="9525">
            <a:noFill/>
            <a:miter lim="800000"/>
            <a:headEnd/>
            <a:tailEnd/>
          </a:ln>
        </p:spPr>
        <p:txBody>
          <a:bodyPr>
            <a:spAutoFit/>
          </a:bodyPr>
          <a:lstStyle/>
          <a:p>
            <a:pPr algn="ctr"/>
            <a:r>
              <a:rPr lang="de-DE">
                <a:solidFill>
                  <a:schemeClr val="tx2"/>
                </a:solidFill>
              </a:rPr>
              <a:t>Seit Gründung des Vereins erkämpften sich die Herren auf Landes-, Bezirks- und Kreisebene zahlreiche Erfolge, die 2013 mit dem Aufstieg in die zweite Bundesliga ihren Höhenpunkt fanden. Leider folgte der sofortige Wiederabstieg in die Verbandsliga.</a:t>
            </a:r>
          </a:p>
          <a:p>
            <a:pPr algn="ctr"/>
            <a:endParaRPr lang="de-DE">
              <a:solidFill>
                <a:schemeClr val="tx2"/>
              </a:solidFill>
            </a:endParaRPr>
          </a:p>
          <a:p>
            <a:pPr algn="ctr"/>
            <a:r>
              <a:rPr lang="de-DE">
                <a:solidFill>
                  <a:schemeClr val="tx2"/>
                </a:solidFill>
              </a:rPr>
              <a:t>Für den Verein spielen zur Zeit ca. 35 Männer in 4 Mannschaften. </a:t>
            </a:r>
          </a:p>
        </p:txBody>
      </p:sp>
      <p:pic>
        <p:nvPicPr>
          <p:cNvPr id="19460" name="Grafik 4" descr="2012_12 18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75" y="1357313"/>
            <a:ext cx="6786563" cy="3714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20483" name="TextBox 6"/>
          <p:cNvSpPr txBox="1">
            <a:spLocks noChangeArrowheads="1"/>
          </p:cNvSpPr>
          <p:nvPr/>
        </p:nvSpPr>
        <p:spPr bwMode="auto">
          <a:xfrm>
            <a:off x="3048000"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2003 und 2004</a:t>
            </a:r>
          </a:p>
        </p:txBody>
      </p:sp>
      <p:sp>
        <p:nvSpPr>
          <p:cNvPr id="20484" name="TextBox 4"/>
          <p:cNvSpPr txBox="1">
            <a:spLocks noChangeArrowheads="1"/>
          </p:cNvSpPr>
          <p:nvPr/>
        </p:nvSpPr>
        <p:spPr bwMode="auto">
          <a:xfrm>
            <a:off x="5429250" y="1928813"/>
            <a:ext cx="3429000" cy="1477962"/>
          </a:xfrm>
          <a:prstGeom prst="rect">
            <a:avLst/>
          </a:prstGeom>
          <a:noFill/>
          <a:ln w="9525">
            <a:noFill/>
            <a:miter lim="800000"/>
            <a:headEnd/>
            <a:tailEnd/>
          </a:ln>
        </p:spPr>
        <p:txBody>
          <a:bodyPr>
            <a:spAutoFit/>
          </a:bodyPr>
          <a:lstStyle/>
          <a:p>
            <a:pPr algn="just"/>
            <a:r>
              <a:rPr lang="de-DE" dirty="0">
                <a:solidFill>
                  <a:schemeClr val="tx2"/>
                </a:solidFill>
              </a:rPr>
              <a:t>Im Jahr 2003 erreichte die Jugend U14 männlich bei den deutschen Meisterschaften in Sangerhausen den 10. Platz.</a:t>
            </a:r>
          </a:p>
          <a:p>
            <a:pPr algn="just"/>
            <a:r>
              <a:rPr lang="de-DE" dirty="0">
                <a:solidFill>
                  <a:schemeClr val="tx2"/>
                </a:solidFill>
              </a:rPr>
              <a:t> </a:t>
            </a:r>
          </a:p>
        </p:txBody>
      </p:sp>
      <p:pic>
        <p:nvPicPr>
          <p:cNvPr id="20485" name="Grafik 7" descr="DSC00855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25" y="2000250"/>
            <a:ext cx="2643188" cy="3598863"/>
          </a:xfrm>
          <a:prstGeom prst="rect">
            <a:avLst/>
          </a:prstGeom>
          <a:noFill/>
          <a:ln w="9525">
            <a:noFill/>
            <a:miter lim="800000"/>
            <a:headEnd/>
            <a:tailEnd/>
          </a:ln>
        </p:spPr>
      </p:pic>
      <p:pic>
        <p:nvPicPr>
          <p:cNvPr id="20486" name="Grafik 8" descr="torbe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9250" y="3214688"/>
            <a:ext cx="642938" cy="919162"/>
          </a:xfrm>
          <a:prstGeom prst="rect">
            <a:avLst/>
          </a:prstGeom>
          <a:noFill/>
          <a:ln w="9525">
            <a:noFill/>
            <a:miter lim="800000"/>
            <a:headEnd/>
            <a:tailEnd/>
          </a:ln>
        </p:spPr>
      </p:pic>
      <p:pic>
        <p:nvPicPr>
          <p:cNvPr id="20487" name="Grafik 9" descr="kevi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4725" y="3214688"/>
            <a:ext cx="696913" cy="928687"/>
          </a:xfrm>
          <a:prstGeom prst="rect">
            <a:avLst/>
          </a:prstGeom>
          <a:noFill/>
          <a:ln w="9525">
            <a:noFill/>
            <a:miter lim="800000"/>
            <a:headEnd/>
            <a:tailEnd/>
          </a:ln>
        </p:spPr>
      </p:pic>
      <p:pic>
        <p:nvPicPr>
          <p:cNvPr id="20488" name="Grafik 10" descr="ramo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42113" y="3214688"/>
            <a:ext cx="695325" cy="928687"/>
          </a:xfrm>
          <a:prstGeom prst="rect">
            <a:avLst/>
          </a:prstGeom>
          <a:noFill/>
          <a:ln w="9525">
            <a:noFill/>
            <a:miter lim="800000"/>
            <a:headEnd/>
            <a:tailEnd/>
          </a:ln>
        </p:spPr>
      </p:pic>
      <p:pic>
        <p:nvPicPr>
          <p:cNvPr id="20489" name="Grafik 11" descr="ricky.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29500" y="3214688"/>
            <a:ext cx="696913" cy="928687"/>
          </a:xfrm>
          <a:prstGeom prst="rect">
            <a:avLst/>
          </a:prstGeom>
          <a:noFill/>
          <a:ln w="9525">
            <a:noFill/>
            <a:miter lim="800000"/>
            <a:headEnd/>
            <a:tailEnd/>
          </a:ln>
        </p:spPr>
      </p:pic>
      <p:pic>
        <p:nvPicPr>
          <p:cNvPr id="20490" name="Grafik 12" descr="robin.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99425" y="3214688"/>
            <a:ext cx="695325" cy="928687"/>
          </a:xfrm>
          <a:prstGeom prst="rect">
            <a:avLst/>
          </a:prstGeom>
          <a:noFill/>
          <a:ln w="9525">
            <a:noFill/>
            <a:miter lim="800000"/>
            <a:headEnd/>
            <a:tailEnd/>
          </a:ln>
        </p:spPr>
      </p:pic>
      <p:sp>
        <p:nvSpPr>
          <p:cNvPr id="20491" name="Textfeld 13"/>
          <p:cNvSpPr txBox="1">
            <a:spLocks noChangeArrowheads="1"/>
          </p:cNvSpPr>
          <p:nvPr/>
        </p:nvSpPr>
        <p:spPr bwMode="auto">
          <a:xfrm>
            <a:off x="5214938" y="4286250"/>
            <a:ext cx="3786187" cy="738188"/>
          </a:xfrm>
          <a:prstGeom prst="rect">
            <a:avLst/>
          </a:prstGeom>
          <a:noFill/>
          <a:ln w="9525">
            <a:noFill/>
            <a:miter lim="800000"/>
            <a:headEnd/>
            <a:tailEnd/>
          </a:ln>
        </p:spPr>
        <p:txBody>
          <a:bodyPr>
            <a:spAutoFit/>
          </a:bodyPr>
          <a:lstStyle/>
          <a:p>
            <a:r>
              <a:rPr lang="de-DE" sz="1400">
                <a:solidFill>
                  <a:schemeClr val="tx2"/>
                </a:solidFill>
              </a:rPr>
              <a:t>v. l. Torben Wild (Ersatz), Kevin Zimmermann (362 Kegel), Ramon Weil (386 Kegel), Ricky Metzger (399 Kegel), Robin Dürr (365 Kegel) </a:t>
            </a:r>
          </a:p>
        </p:txBody>
      </p:sp>
      <p:sp>
        <p:nvSpPr>
          <p:cNvPr id="20492" name="Textfeld 14"/>
          <p:cNvSpPr txBox="1">
            <a:spLocks noChangeArrowheads="1"/>
          </p:cNvSpPr>
          <p:nvPr/>
        </p:nvSpPr>
        <p:spPr bwMode="auto">
          <a:xfrm>
            <a:off x="428625" y="5786438"/>
            <a:ext cx="8501063" cy="646112"/>
          </a:xfrm>
          <a:prstGeom prst="rect">
            <a:avLst/>
          </a:prstGeom>
          <a:noFill/>
          <a:ln w="9525">
            <a:noFill/>
            <a:miter lim="800000"/>
            <a:headEnd/>
            <a:tailEnd/>
          </a:ln>
        </p:spPr>
        <p:txBody>
          <a:bodyPr>
            <a:spAutoFit/>
          </a:bodyPr>
          <a:lstStyle/>
          <a:p>
            <a:r>
              <a:rPr lang="de-DE">
                <a:solidFill>
                  <a:schemeClr val="tx2"/>
                </a:solidFill>
              </a:rPr>
              <a:t>2004 erreichte Sabine Sellner durch einen Sieg bei der badischen Meisterschaft (Bild) die deutsche Meisterschaft der U18 in Viernheim und wurde dort 25.</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3075" name="TextBox 6"/>
          <p:cNvSpPr txBox="1">
            <a:spLocks noChangeArrowheads="1"/>
          </p:cNvSpPr>
          <p:nvPr/>
        </p:nvSpPr>
        <p:spPr bwMode="auto">
          <a:xfrm>
            <a:off x="2786063" y="1428750"/>
            <a:ext cx="5202237" cy="1938338"/>
          </a:xfrm>
          <a:prstGeom prst="rect">
            <a:avLst/>
          </a:prstGeom>
          <a:noFill/>
          <a:ln w="9525">
            <a:noFill/>
            <a:miter lim="800000"/>
            <a:headEnd/>
            <a:tailEnd/>
          </a:ln>
        </p:spPr>
        <p:txBody>
          <a:bodyPr>
            <a:spAutoFit/>
          </a:bodyPr>
          <a:lstStyle/>
          <a:p>
            <a:pPr>
              <a:buFont typeface="Wingdings" charset="2"/>
              <a:buChar char="²"/>
            </a:pPr>
            <a:r>
              <a:rPr lang="de-DE" sz="2000" dirty="0">
                <a:solidFill>
                  <a:schemeClr val="tx2"/>
                </a:solidFill>
              </a:rPr>
              <a:t> </a:t>
            </a:r>
            <a:r>
              <a:rPr lang="de-DE" sz="2000" b="1" dirty="0">
                <a:solidFill>
                  <a:schemeClr val="tx2"/>
                </a:solidFill>
              </a:rPr>
              <a:t>1996</a:t>
            </a:r>
            <a:r>
              <a:rPr lang="de-DE" sz="2000" dirty="0"/>
              <a:t/>
            </a:r>
            <a:br>
              <a:rPr lang="de-DE" sz="2000" dirty="0"/>
            </a:br>
            <a:r>
              <a:rPr lang="de-DE" sz="2000" dirty="0">
                <a:solidFill>
                  <a:schemeClr val="tx2"/>
                </a:solidFill>
              </a:rPr>
              <a:t>    Das Gründungsjahr </a:t>
            </a:r>
            <a:r>
              <a:rPr lang="de-DE" sz="2000" dirty="0" smtClean="0">
                <a:solidFill>
                  <a:schemeClr val="tx2"/>
                </a:solidFill>
              </a:rPr>
              <a:t>mit ca. 40 </a:t>
            </a:r>
            <a:r>
              <a:rPr lang="de-DE" sz="2000" dirty="0">
                <a:solidFill>
                  <a:schemeClr val="tx2"/>
                </a:solidFill>
              </a:rPr>
              <a:t>Mitgliedern</a:t>
            </a:r>
            <a:br>
              <a:rPr lang="de-DE" sz="2000" dirty="0">
                <a:solidFill>
                  <a:schemeClr val="tx2"/>
                </a:solidFill>
              </a:rPr>
            </a:br>
            <a:endParaRPr lang="de-DE" sz="2000" dirty="0">
              <a:solidFill>
                <a:schemeClr val="tx2"/>
              </a:solidFill>
            </a:endParaRPr>
          </a:p>
          <a:p>
            <a:pPr>
              <a:buFont typeface="Wingdings" charset="2"/>
              <a:buChar char="²"/>
            </a:pPr>
            <a:r>
              <a:rPr lang="de-DE" sz="2000" dirty="0">
                <a:solidFill>
                  <a:schemeClr val="tx2"/>
                </a:solidFill>
              </a:rPr>
              <a:t> </a:t>
            </a:r>
            <a:r>
              <a:rPr lang="de-DE" sz="2000" b="1" dirty="0">
                <a:solidFill>
                  <a:schemeClr val="tx2"/>
                </a:solidFill>
              </a:rPr>
              <a:t>1998</a:t>
            </a:r>
            <a:r>
              <a:rPr lang="de-DE" sz="2000" dirty="0"/>
              <a:t/>
            </a:r>
            <a:br>
              <a:rPr lang="de-DE" sz="2000" dirty="0"/>
            </a:br>
            <a:r>
              <a:rPr lang="de-DE" sz="2000" dirty="0"/>
              <a:t>     </a:t>
            </a:r>
            <a:r>
              <a:rPr lang="de-DE" sz="2000" dirty="0">
                <a:solidFill>
                  <a:schemeClr val="tx2"/>
                </a:solidFill>
              </a:rPr>
              <a:t>Bau des Vereinsheim mit </a:t>
            </a:r>
            <a:r>
              <a:rPr lang="de-DE" sz="2000" dirty="0" smtClean="0">
                <a:solidFill>
                  <a:schemeClr val="tx2"/>
                </a:solidFill>
              </a:rPr>
              <a:t>4-Bahnanlagen</a:t>
            </a:r>
            <a:endParaRPr lang="de-DE" sz="2000" dirty="0">
              <a:solidFill>
                <a:schemeClr val="tx2"/>
              </a:solidFill>
            </a:endParaRPr>
          </a:p>
          <a:p>
            <a:endParaRPr lang="de-DE" sz="2000" dirty="0">
              <a:solidFill>
                <a:schemeClr val="tx2"/>
              </a:solidFill>
            </a:endParaRPr>
          </a:p>
        </p:txBody>
      </p:sp>
      <p:pic>
        <p:nvPicPr>
          <p:cNvPr id="3076" name="Grafik 4" descr="2014_05_28_Geb_Harald_50 34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3214688"/>
            <a:ext cx="5214938" cy="34813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21507" name="TextBox 6"/>
          <p:cNvSpPr txBox="1">
            <a:spLocks noChangeArrowheads="1"/>
          </p:cNvSpPr>
          <p:nvPr/>
        </p:nvSpPr>
        <p:spPr bwMode="auto">
          <a:xfrm>
            <a:off x="3000375"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DM 2005 in Freiburg</a:t>
            </a:r>
          </a:p>
        </p:txBody>
      </p:sp>
      <p:sp>
        <p:nvSpPr>
          <p:cNvPr id="21508" name="TextBox 4"/>
          <p:cNvSpPr txBox="1">
            <a:spLocks noChangeArrowheads="1"/>
          </p:cNvSpPr>
          <p:nvPr/>
        </p:nvSpPr>
        <p:spPr bwMode="auto">
          <a:xfrm>
            <a:off x="5429250" y="1928813"/>
            <a:ext cx="3429000" cy="369887"/>
          </a:xfrm>
          <a:prstGeom prst="rect">
            <a:avLst/>
          </a:prstGeom>
          <a:noFill/>
          <a:ln w="9525">
            <a:noFill/>
            <a:miter lim="800000"/>
            <a:headEnd/>
            <a:tailEnd/>
          </a:ln>
        </p:spPr>
        <p:txBody>
          <a:bodyPr>
            <a:spAutoFit/>
          </a:bodyPr>
          <a:lstStyle/>
          <a:p>
            <a:pPr algn="just"/>
            <a:r>
              <a:rPr lang="de-DE">
                <a:solidFill>
                  <a:schemeClr val="tx2"/>
                </a:solidFill>
              </a:rPr>
              <a:t> </a:t>
            </a:r>
          </a:p>
        </p:txBody>
      </p:sp>
      <p:pic>
        <p:nvPicPr>
          <p:cNvPr id="21509" name="Grafik 15" descr="DJM 2005 Freiburg 2 15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0" y="1928813"/>
            <a:ext cx="3241675" cy="4322762"/>
          </a:xfrm>
          <a:prstGeom prst="rect">
            <a:avLst/>
          </a:prstGeom>
          <a:noFill/>
          <a:ln w="9525">
            <a:noFill/>
            <a:miter lim="800000"/>
            <a:headEnd/>
            <a:tailEnd/>
          </a:ln>
        </p:spPr>
      </p:pic>
      <p:sp>
        <p:nvSpPr>
          <p:cNvPr id="21510" name="Textfeld 16"/>
          <p:cNvSpPr txBox="1">
            <a:spLocks noChangeArrowheads="1"/>
          </p:cNvSpPr>
          <p:nvPr/>
        </p:nvSpPr>
        <p:spPr bwMode="auto">
          <a:xfrm>
            <a:off x="5786438" y="3143250"/>
            <a:ext cx="3214687" cy="2032000"/>
          </a:xfrm>
          <a:prstGeom prst="rect">
            <a:avLst/>
          </a:prstGeom>
          <a:noFill/>
          <a:ln w="9525">
            <a:noFill/>
            <a:miter lim="800000"/>
            <a:headEnd/>
            <a:tailEnd/>
          </a:ln>
        </p:spPr>
        <p:txBody>
          <a:bodyPr>
            <a:spAutoFit/>
          </a:bodyPr>
          <a:lstStyle/>
          <a:p>
            <a:r>
              <a:rPr lang="de-DE">
                <a:solidFill>
                  <a:schemeClr val="tx2"/>
                </a:solidFill>
              </a:rPr>
              <a:t>Bei ihrer ersten Teilnahme an deutschen Meisterschaften wurde Saskia Seitz deutsche Vizemeisterin in der U18 weiblich und legte den Grundstein für viele weitere Erfolge.  </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22531" name="TextBox 4"/>
          <p:cNvSpPr txBox="1">
            <a:spLocks noChangeArrowheads="1"/>
          </p:cNvSpPr>
          <p:nvPr/>
        </p:nvSpPr>
        <p:spPr bwMode="auto">
          <a:xfrm>
            <a:off x="3714750" y="1600200"/>
            <a:ext cx="4972050" cy="954088"/>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2006 </a:t>
            </a:r>
            <a:r>
              <a:rPr lang="de-DE" b="1">
                <a:solidFill>
                  <a:schemeClr val="tx2"/>
                </a:solidFill>
              </a:rPr>
              <a:t>Aufstieg in die Landesliga 1</a:t>
            </a:r>
            <a:r>
              <a:rPr lang="de-DE">
                <a:solidFill>
                  <a:schemeClr val="tx2"/>
                </a:solidFill>
              </a:rPr>
              <a:t/>
            </a:r>
            <a:br>
              <a:rPr lang="de-DE">
                <a:solidFill>
                  <a:schemeClr val="tx2"/>
                </a:solidFill>
              </a:rPr>
            </a:br>
            <a:endParaRPr lang="de-DE">
              <a:solidFill>
                <a:schemeClr val="tx2"/>
              </a:solidFill>
            </a:endParaRPr>
          </a:p>
          <a:p>
            <a:pPr algn="just"/>
            <a:endParaRPr lang="de-DE">
              <a:solidFill>
                <a:schemeClr val="tx2"/>
              </a:solidFill>
            </a:endParaRPr>
          </a:p>
        </p:txBody>
      </p:sp>
      <p:sp>
        <p:nvSpPr>
          <p:cNvPr id="22532" name="TextBox 7"/>
          <p:cNvSpPr txBox="1">
            <a:spLocks noChangeArrowheads="1"/>
          </p:cNvSpPr>
          <p:nvPr/>
        </p:nvSpPr>
        <p:spPr bwMode="auto">
          <a:xfrm>
            <a:off x="5500688" y="3071813"/>
            <a:ext cx="3475037" cy="1878012"/>
          </a:xfrm>
          <a:prstGeom prst="rect">
            <a:avLst/>
          </a:prstGeom>
          <a:noFill/>
          <a:ln w="9525">
            <a:noFill/>
            <a:miter lim="800000"/>
            <a:headEnd/>
            <a:tailEnd/>
          </a:ln>
        </p:spPr>
        <p:txBody>
          <a:bodyPr>
            <a:spAutoFit/>
          </a:bodyPr>
          <a:lstStyle/>
          <a:p>
            <a:r>
              <a:rPr lang="de-DE" sz="1400">
                <a:solidFill>
                  <a:schemeClr val="tx2"/>
                </a:solidFill>
              </a:rPr>
              <a:t>Stehend v.l.</a:t>
            </a:r>
          </a:p>
          <a:p>
            <a:r>
              <a:rPr lang="de-DE" sz="1400">
                <a:solidFill>
                  <a:schemeClr val="tx2"/>
                </a:solidFill>
              </a:rPr>
              <a:t>Dieter Edam, Kai Wächter, Matthias Michalske, Harald Seitz, Uli Zimmermann</a:t>
            </a:r>
            <a:br>
              <a:rPr lang="de-DE" sz="1400">
                <a:solidFill>
                  <a:schemeClr val="tx2"/>
                </a:solidFill>
              </a:rPr>
            </a:br>
            <a:endParaRPr lang="de-DE" sz="1400">
              <a:solidFill>
                <a:schemeClr val="tx2"/>
              </a:solidFill>
            </a:endParaRPr>
          </a:p>
          <a:p>
            <a:r>
              <a:rPr lang="de-DE" sz="1400">
                <a:solidFill>
                  <a:schemeClr val="tx2"/>
                </a:solidFill>
              </a:rPr>
              <a:t>Kniend v.l.</a:t>
            </a:r>
            <a:br>
              <a:rPr lang="de-DE" sz="1400">
                <a:solidFill>
                  <a:schemeClr val="tx2"/>
                </a:solidFill>
              </a:rPr>
            </a:br>
            <a:r>
              <a:rPr lang="de-DE" sz="1400">
                <a:solidFill>
                  <a:schemeClr val="tx2"/>
                </a:solidFill>
              </a:rPr>
              <a:t>Dieter Boos, Matthias Stengler, Erich Smasal, Uwe Weil</a:t>
            </a:r>
          </a:p>
          <a:p>
            <a:endParaRPr lang="de-DE"/>
          </a:p>
        </p:txBody>
      </p:sp>
      <p:pic>
        <p:nvPicPr>
          <p:cNvPr id="22533" name="Grafik 6" descr="Meister 2006 01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2571750"/>
            <a:ext cx="5113338" cy="36433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23555" name="TextBox 4"/>
          <p:cNvSpPr txBox="1">
            <a:spLocks noChangeArrowheads="1"/>
          </p:cNvSpPr>
          <p:nvPr/>
        </p:nvSpPr>
        <p:spPr bwMode="auto">
          <a:xfrm>
            <a:off x="3714750" y="1600200"/>
            <a:ext cx="4972050" cy="954088"/>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DM 2006 in Bautzen</a:t>
            </a:r>
            <a:r>
              <a:rPr lang="de-DE">
                <a:solidFill>
                  <a:schemeClr val="tx2"/>
                </a:solidFill>
              </a:rPr>
              <a:t/>
            </a:r>
            <a:br>
              <a:rPr lang="de-DE">
                <a:solidFill>
                  <a:schemeClr val="tx2"/>
                </a:solidFill>
              </a:rPr>
            </a:br>
            <a:endParaRPr lang="de-DE">
              <a:solidFill>
                <a:schemeClr val="tx2"/>
              </a:solidFill>
            </a:endParaRPr>
          </a:p>
          <a:p>
            <a:pPr algn="just"/>
            <a:endParaRPr lang="de-DE">
              <a:solidFill>
                <a:schemeClr val="tx2"/>
              </a:solidFill>
            </a:endParaRPr>
          </a:p>
        </p:txBody>
      </p:sp>
      <p:pic>
        <p:nvPicPr>
          <p:cNvPr id="23556" name="Grafik 5" descr="Bezirk_Bautzen 2006 01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1625" y="4071938"/>
            <a:ext cx="3457575" cy="2593975"/>
          </a:xfrm>
          <a:prstGeom prst="rect">
            <a:avLst/>
          </a:prstGeom>
          <a:noFill/>
          <a:ln w="9525">
            <a:noFill/>
            <a:miter lim="800000"/>
            <a:headEnd/>
            <a:tailEnd/>
          </a:ln>
        </p:spPr>
      </p:pic>
      <p:pic>
        <p:nvPicPr>
          <p:cNvPr id="23557" name="Grafik 8" descr="Bautzen 2006 1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75" y="2071688"/>
            <a:ext cx="3286125" cy="2952750"/>
          </a:xfrm>
          <a:prstGeom prst="rect">
            <a:avLst/>
          </a:prstGeom>
          <a:noFill/>
          <a:ln w="9525">
            <a:noFill/>
            <a:miter lim="800000"/>
            <a:headEnd/>
            <a:tailEnd/>
          </a:ln>
        </p:spPr>
      </p:pic>
      <p:pic>
        <p:nvPicPr>
          <p:cNvPr id="23558" name="Grafik 9" descr="DM Jugend Bautzen 2006 04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3" y="1500188"/>
            <a:ext cx="1571625" cy="2413000"/>
          </a:xfrm>
          <a:prstGeom prst="rect">
            <a:avLst/>
          </a:prstGeom>
          <a:noFill/>
          <a:ln w="9525">
            <a:noFill/>
            <a:miter lim="800000"/>
            <a:headEnd/>
            <a:tailEnd/>
          </a:ln>
        </p:spPr>
      </p:pic>
      <p:sp>
        <p:nvSpPr>
          <p:cNvPr id="23559" name="Textfeld 10"/>
          <p:cNvSpPr txBox="1">
            <a:spLocks noChangeArrowheads="1"/>
          </p:cNvSpPr>
          <p:nvPr/>
        </p:nvSpPr>
        <p:spPr bwMode="auto">
          <a:xfrm>
            <a:off x="1857375" y="2071688"/>
            <a:ext cx="3286125" cy="646112"/>
          </a:xfrm>
          <a:prstGeom prst="rect">
            <a:avLst/>
          </a:prstGeom>
          <a:noFill/>
          <a:ln w="9525">
            <a:noFill/>
            <a:miter lim="800000"/>
            <a:headEnd/>
            <a:tailEnd/>
          </a:ln>
        </p:spPr>
        <p:txBody>
          <a:bodyPr>
            <a:spAutoFit/>
          </a:bodyPr>
          <a:lstStyle/>
          <a:p>
            <a:r>
              <a:rPr lang="de-DE">
                <a:solidFill>
                  <a:schemeClr val="tx2"/>
                </a:solidFill>
              </a:rPr>
              <a:t>Florian Zimmermann (U14 m) erreichte Platz 21</a:t>
            </a:r>
          </a:p>
        </p:txBody>
      </p:sp>
      <p:sp>
        <p:nvSpPr>
          <p:cNvPr id="23560" name="Textfeld 11"/>
          <p:cNvSpPr txBox="1">
            <a:spLocks noChangeArrowheads="1"/>
          </p:cNvSpPr>
          <p:nvPr/>
        </p:nvSpPr>
        <p:spPr bwMode="auto">
          <a:xfrm>
            <a:off x="2000250" y="3071813"/>
            <a:ext cx="3286125" cy="646112"/>
          </a:xfrm>
          <a:prstGeom prst="rect">
            <a:avLst/>
          </a:prstGeom>
          <a:noFill/>
          <a:ln w="9525">
            <a:noFill/>
            <a:miter lim="800000"/>
            <a:headEnd/>
            <a:tailEnd/>
          </a:ln>
        </p:spPr>
        <p:txBody>
          <a:bodyPr>
            <a:spAutoFit/>
          </a:bodyPr>
          <a:lstStyle/>
          <a:p>
            <a:pPr algn="r"/>
            <a:r>
              <a:rPr lang="de-DE">
                <a:solidFill>
                  <a:schemeClr val="tx2"/>
                </a:solidFill>
              </a:rPr>
              <a:t>Saskia Seitz erreichte ihren ersten deutschen Meistertitel</a:t>
            </a:r>
          </a:p>
        </p:txBody>
      </p:sp>
      <p:sp>
        <p:nvSpPr>
          <p:cNvPr id="23561" name="Textfeld 12"/>
          <p:cNvSpPr txBox="1">
            <a:spLocks noChangeArrowheads="1"/>
          </p:cNvSpPr>
          <p:nvPr/>
        </p:nvSpPr>
        <p:spPr bwMode="auto">
          <a:xfrm>
            <a:off x="5143500" y="5214938"/>
            <a:ext cx="3857625" cy="1354137"/>
          </a:xfrm>
          <a:prstGeom prst="rect">
            <a:avLst/>
          </a:prstGeom>
          <a:noFill/>
          <a:ln w="9525">
            <a:noFill/>
            <a:miter lim="800000"/>
            <a:headEnd/>
            <a:tailEnd/>
          </a:ln>
        </p:spPr>
        <p:txBody>
          <a:bodyPr>
            <a:spAutoFit/>
          </a:bodyPr>
          <a:lstStyle/>
          <a:p>
            <a:r>
              <a:rPr lang="de-DE">
                <a:solidFill>
                  <a:schemeClr val="tx2"/>
                </a:solidFill>
              </a:rPr>
              <a:t>U14 weiblich Platz 8</a:t>
            </a:r>
          </a:p>
          <a:p>
            <a:r>
              <a:rPr lang="de-DE" sz="1600">
                <a:solidFill>
                  <a:schemeClr val="tx2"/>
                </a:solidFill>
              </a:rPr>
              <a:t>Von hinten nach vorne: </a:t>
            </a:r>
          </a:p>
          <a:p>
            <a:r>
              <a:rPr lang="de-DE" sz="1600">
                <a:solidFill>
                  <a:schemeClr val="tx2"/>
                </a:solidFill>
              </a:rPr>
              <a:t>Chantal Fetzner, Aline Hebel, Brigitte Seitz, Mara Seitz, Milena Reinacher, Karin Metzger, Jenny Seitz, Diana Roth</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Seniorinnen</a:t>
            </a:r>
          </a:p>
        </p:txBody>
      </p:sp>
      <p:sp>
        <p:nvSpPr>
          <p:cNvPr id="24579" name="TextBox 4"/>
          <p:cNvSpPr txBox="1">
            <a:spLocks noChangeArrowheads="1"/>
          </p:cNvSpPr>
          <p:nvPr/>
        </p:nvSpPr>
        <p:spPr bwMode="auto">
          <a:xfrm>
            <a:off x="3143250" y="1752600"/>
            <a:ext cx="5543550" cy="400050"/>
          </a:xfrm>
          <a:prstGeom prst="rect">
            <a:avLst/>
          </a:prstGeom>
          <a:noFill/>
          <a:ln w="9525">
            <a:noFill/>
            <a:miter lim="800000"/>
            <a:headEnd/>
            <a:tailEnd/>
          </a:ln>
        </p:spPr>
        <p:txBody>
          <a:bodyPr>
            <a:spAutoFit/>
          </a:bodyPr>
          <a:lstStyle/>
          <a:p>
            <a:pPr>
              <a:buFont typeface="Wingdings" charset="2"/>
              <a:buChar char="²"/>
            </a:pPr>
            <a:r>
              <a:rPr lang="de-DE" sz="2000">
                <a:solidFill>
                  <a:schemeClr val="tx2"/>
                </a:solidFill>
              </a:rPr>
              <a:t> 2006 </a:t>
            </a:r>
            <a:r>
              <a:rPr lang="de-DE">
                <a:solidFill>
                  <a:schemeClr val="tx2"/>
                </a:solidFill>
              </a:rPr>
              <a:t>Deutscher Vize-Meister mit der Mannschaft</a:t>
            </a:r>
          </a:p>
        </p:txBody>
      </p:sp>
      <p:sp>
        <p:nvSpPr>
          <p:cNvPr id="24580" name="Textfeld 4"/>
          <p:cNvSpPr txBox="1">
            <a:spLocks noChangeArrowheads="1"/>
          </p:cNvSpPr>
          <p:nvPr/>
        </p:nvSpPr>
        <p:spPr bwMode="auto">
          <a:xfrm>
            <a:off x="1285875" y="2357438"/>
            <a:ext cx="7143750" cy="2032000"/>
          </a:xfrm>
          <a:prstGeom prst="rect">
            <a:avLst/>
          </a:prstGeom>
          <a:noFill/>
          <a:ln w="9525">
            <a:noFill/>
            <a:miter lim="800000"/>
            <a:headEnd/>
            <a:tailEnd/>
          </a:ln>
        </p:spPr>
        <p:txBody>
          <a:bodyPr>
            <a:spAutoFit/>
          </a:bodyPr>
          <a:lstStyle/>
          <a:p>
            <a:r>
              <a:rPr lang="de-DE">
                <a:solidFill>
                  <a:schemeClr val="tx2"/>
                </a:solidFill>
              </a:rPr>
              <a:t>Bei der deutschen Seniorenmeisterschaft in München erzielten unsere Seniorinnen in der Besetzung Regina Glück mit 451 Kegeln, Inge Hoffmann mit 463 Kegeln, Hannelore Seitz mit 419 Kegeln und Claudia Nees mit 394 Kegeln den 2. Platz mit insgesamt 1727 Kegeln hinter dem KV Villingen/Schwenningen (1738 Kegel). Mit zur Mannschaft gehörten Anne Lichter und Lorita Sellner.</a:t>
            </a:r>
          </a:p>
          <a:p>
            <a:endParaRPr lang="de-DE">
              <a:solidFill>
                <a:schemeClr val="tx2"/>
              </a:solidFill>
            </a:endParaRPr>
          </a:p>
        </p:txBody>
      </p:sp>
      <p:sp>
        <p:nvSpPr>
          <p:cNvPr id="6" name="Rectangle 2"/>
          <p:cNvSpPr txBox="1">
            <a:spLocks noRot="1" noChangeArrowheads="1"/>
          </p:cNvSpPr>
          <p:nvPr/>
        </p:nvSpPr>
        <p:spPr bwMode="auto">
          <a:xfrm>
            <a:off x="357188" y="4071938"/>
            <a:ext cx="8510587" cy="1325562"/>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24582" name="Textfeld 6"/>
          <p:cNvSpPr txBox="1">
            <a:spLocks noChangeArrowheads="1"/>
          </p:cNvSpPr>
          <p:nvPr/>
        </p:nvSpPr>
        <p:spPr bwMode="auto">
          <a:xfrm>
            <a:off x="571500" y="5357813"/>
            <a:ext cx="8215313" cy="646112"/>
          </a:xfrm>
          <a:prstGeom prst="rect">
            <a:avLst/>
          </a:prstGeom>
          <a:noFill/>
          <a:ln w="9525">
            <a:noFill/>
            <a:miter lim="800000"/>
            <a:headEnd/>
            <a:tailEnd/>
          </a:ln>
        </p:spPr>
        <p:txBody>
          <a:bodyPr>
            <a:spAutoFit/>
          </a:bodyPr>
          <a:lstStyle/>
          <a:p>
            <a:r>
              <a:rPr lang="de-DE">
                <a:solidFill>
                  <a:schemeClr val="tx2"/>
                </a:solidFill>
              </a:rPr>
              <a:t>Auch Simone Baumstark erreichte die deutschen Meisterschaften und wurde 2006 in Augsburg 12. bei der U23 weiblich.</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25603" name="TextBox 4"/>
          <p:cNvSpPr txBox="1">
            <a:spLocks noChangeArrowheads="1"/>
          </p:cNvSpPr>
          <p:nvPr/>
        </p:nvSpPr>
        <p:spPr bwMode="auto">
          <a:xfrm>
            <a:off x="3714750" y="1600200"/>
            <a:ext cx="4972050" cy="9842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2007 Platz 2 beim BKBV-Pokal</a:t>
            </a:r>
          </a:p>
          <a:p>
            <a:r>
              <a:rPr lang="de-DE" sz="2000" b="1">
                <a:solidFill>
                  <a:schemeClr val="tx2"/>
                </a:solidFill>
              </a:rPr>
              <a:t>    Platz 1 beim 4-Länder-Turnier in Lahr</a:t>
            </a:r>
            <a:endParaRPr lang="de-DE">
              <a:solidFill>
                <a:schemeClr val="tx2"/>
              </a:solidFill>
            </a:endParaRPr>
          </a:p>
          <a:p>
            <a:pPr algn="just"/>
            <a:endParaRPr lang="de-DE">
              <a:solidFill>
                <a:schemeClr val="tx2"/>
              </a:solidFill>
            </a:endParaRPr>
          </a:p>
        </p:txBody>
      </p:sp>
      <p:sp>
        <p:nvSpPr>
          <p:cNvPr id="25604" name="TextBox 7"/>
          <p:cNvSpPr txBox="1">
            <a:spLocks noChangeArrowheads="1"/>
          </p:cNvSpPr>
          <p:nvPr/>
        </p:nvSpPr>
        <p:spPr bwMode="auto">
          <a:xfrm>
            <a:off x="5857875" y="3286125"/>
            <a:ext cx="3117850" cy="1446213"/>
          </a:xfrm>
          <a:prstGeom prst="rect">
            <a:avLst/>
          </a:prstGeom>
          <a:noFill/>
          <a:ln w="9525">
            <a:noFill/>
            <a:miter lim="800000"/>
            <a:headEnd/>
            <a:tailEnd/>
          </a:ln>
        </p:spPr>
        <p:txBody>
          <a:bodyPr>
            <a:spAutoFit/>
          </a:bodyPr>
          <a:lstStyle/>
          <a:p>
            <a:r>
              <a:rPr lang="de-DE" sz="1400">
                <a:solidFill>
                  <a:schemeClr val="tx2"/>
                </a:solidFill>
              </a:rPr>
              <a:t>v.l.</a:t>
            </a:r>
          </a:p>
          <a:p>
            <a:r>
              <a:rPr lang="de-DE" sz="1400">
                <a:solidFill>
                  <a:schemeClr val="tx2"/>
                </a:solidFill>
              </a:rPr>
              <a:t>Uwe Weil, Klaus Warth, Dieter Boos, Matthias Michalske, Mike Gerritsen, Uli Zimmermann, Erik Schierstädt, Dieter Edam</a:t>
            </a:r>
          </a:p>
          <a:p>
            <a:endParaRPr lang="de-DE"/>
          </a:p>
        </p:txBody>
      </p:sp>
      <p:pic>
        <p:nvPicPr>
          <p:cNvPr id="25605" name="Grafik 5" descr="DSC0006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2786063"/>
            <a:ext cx="5286375" cy="3543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26627" name="TextBox 4"/>
          <p:cNvSpPr txBox="1">
            <a:spLocks noChangeArrowheads="1"/>
          </p:cNvSpPr>
          <p:nvPr/>
        </p:nvSpPr>
        <p:spPr bwMode="auto">
          <a:xfrm>
            <a:off x="3714750" y="1600200"/>
            <a:ext cx="4972050" cy="677863"/>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DM 2007 in Öhringen</a:t>
            </a:r>
            <a:endParaRPr lang="de-DE">
              <a:solidFill>
                <a:schemeClr val="tx2"/>
              </a:solidFill>
            </a:endParaRPr>
          </a:p>
          <a:p>
            <a:pPr algn="just"/>
            <a:endParaRPr lang="de-DE">
              <a:solidFill>
                <a:schemeClr val="tx2"/>
              </a:solidFill>
            </a:endParaRPr>
          </a:p>
        </p:txBody>
      </p:sp>
      <p:sp>
        <p:nvSpPr>
          <p:cNvPr id="26628" name="Textfeld 7"/>
          <p:cNvSpPr txBox="1">
            <a:spLocks noChangeArrowheads="1"/>
          </p:cNvSpPr>
          <p:nvPr/>
        </p:nvSpPr>
        <p:spPr bwMode="auto">
          <a:xfrm>
            <a:off x="428625" y="2143125"/>
            <a:ext cx="8715375" cy="1754188"/>
          </a:xfrm>
          <a:prstGeom prst="rect">
            <a:avLst/>
          </a:prstGeom>
          <a:noFill/>
          <a:ln w="9525">
            <a:noFill/>
            <a:miter lim="800000"/>
            <a:headEnd/>
            <a:tailEnd/>
          </a:ln>
        </p:spPr>
        <p:txBody>
          <a:bodyPr>
            <a:spAutoFit/>
          </a:bodyPr>
          <a:lstStyle/>
          <a:p>
            <a:r>
              <a:rPr lang="de-DE">
                <a:solidFill>
                  <a:schemeClr val="tx2"/>
                </a:solidFill>
              </a:rPr>
              <a:t>Saskia Seitz wurde bei dieser Meisterschaft deutsche Vizemeisterin.</a:t>
            </a:r>
          </a:p>
          <a:p>
            <a:endParaRPr lang="de-DE">
              <a:solidFill>
                <a:schemeClr val="tx2"/>
              </a:solidFill>
            </a:endParaRPr>
          </a:p>
          <a:p>
            <a:r>
              <a:rPr lang="de-DE">
                <a:solidFill>
                  <a:schemeClr val="tx2"/>
                </a:solidFill>
              </a:rPr>
              <a:t>Die U14 männlich erreichte den 7. Platz.</a:t>
            </a:r>
          </a:p>
          <a:p>
            <a:r>
              <a:rPr lang="de-DE">
                <a:solidFill>
                  <a:schemeClr val="tx2"/>
                </a:solidFill>
              </a:rPr>
              <a:t>Es spielten: Dustin Weil (361 Kegel), Patrick Lösch (373 Kegel), Florian Zimmermannn (387 Kegel), Pascal Schweiger (437 Kegel) und Dominik Warth (Ersatz).</a:t>
            </a:r>
          </a:p>
        </p:txBody>
      </p:sp>
      <p:pic>
        <p:nvPicPr>
          <p:cNvPr id="26629" name="Grafik 8" descr="DM Öhringen2007 08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2375" y="714375"/>
            <a:ext cx="1285875" cy="2071688"/>
          </a:xfrm>
          <a:prstGeom prst="rect">
            <a:avLst/>
          </a:prstGeom>
          <a:noFill/>
          <a:ln w="9525">
            <a:noFill/>
            <a:miter lim="800000"/>
            <a:headEnd/>
            <a:tailEnd/>
          </a:ln>
        </p:spPr>
      </p:pic>
      <p:sp>
        <p:nvSpPr>
          <p:cNvPr id="10" name="Rectangle 2"/>
          <p:cNvSpPr txBox="1">
            <a:spLocks noRot="1" noChangeArrowheads="1"/>
          </p:cNvSpPr>
          <p:nvPr/>
        </p:nvSpPr>
        <p:spPr bwMode="auto">
          <a:xfrm>
            <a:off x="428625" y="3643313"/>
            <a:ext cx="8510588" cy="1325562"/>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26631" name="Textfeld 10"/>
          <p:cNvSpPr txBox="1">
            <a:spLocks noChangeArrowheads="1"/>
          </p:cNvSpPr>
          <p:nvPr/>
        </p:nvSpPr>
        <p:spPr bwMode="auto">
          <a:xfrm>
            <a:off x="357188" y="4786313"/>
            <a:ext cx="8429625" cy="1754187"/>
          </a:xfrm>
          <a:prstGeom prst="rect">
            <a:avLst/>
          </a:prstGeom>
          <a:noFill/>
          <a:ln w="9525">
            <a:noFill/>
            <a:miter lim="800000"/>
            <a:headEnd/>
            <a:tailEnd/>
          </a:ln>
        </p:spPr>
        <p:txBody>
          <a:bodyPr>
            <a:spAutoFit/>
          </a:bodyPr>
          <a:lstStyle/>
          <a:p>
            <a:r>
              <a:rPr lang="de-DE" dirty="0">
                <a:solidFill>
                  <a:schemeClr val="tx2"/>
                </a:solidFill>
              </a:rPr>
              <a:t>                     </a:t>
            </a:r>
            <a:r>
              <a:rPr lang="de-DE" dirty="0" smtClean="0">
                <a:solidFill>
                  <a:schemeClr val="tx2"/>
                </a:solidFill>
              </a:rPr>
              <a:t>  Tanja </a:t>
            </a:r>
            <a:r>
              <a:rPr lang="de-DE" dirty="0" err="1">
                <a:solidFill>
                  <a:schemeClr val="tx2"/>
                </a:solidFill>
              </a:rPr>
              <a:t>Michalske</a:t>
            </a:r>
            <a:r>
              <a:rPr lang="de-DE" dirty="0">
                <a:solidFill>
                  <a:schemeClr val="tx2"/>
                </a:solidFill>
              </a:rPr>
              <a:t> verpasste bei den deutschen Meisterschaften der        </a:t>
            </a:r>
          </a:p>
          <a:p>
            <a:r>
              <a:rPr lang="de-DE" dirty="0">
                <a:solidFill>
                  <a:schemeClr val="tx2"/>
                </a:solidFill>
              </a:rPr>
              <a:t>                     </a:t>
            </a:r>
            <a:r>
              <a:rPr lang="de-DE" dirty="0" smtClean="0">
                <a:solidFill>
                  <a:schemeClr val="tx2"/>
                </a:solidFill>
              </a:rPr>
              <a:t>  Aktiven </a:t>
            </a:r>
            <a:r>
              <a:rPr lang="de-DE" dirty="0">
                <a:solidFill>
                  <a:schemeClr val="tx2"/>
                </a:solidFill>
              </a:rPr>
              <a:t>wegen 7 Kegeln den Sprung aufs Treppchen. Mit 969    </a:t>
            </a:r>
          </a:p>
          <a:p>
            <a:r>
              <a:rPr lang="de-DE" dirty="0">
                <a:solidFill>
                  <a:schemeClr val="tx2"/>
                </a:solidFill>
              </a:rPr>
              <a:t>                     </a:t>
            </a:r>
            <a:r>
              <a:rPr lang="de-DE" dirty="0" smtClean="0">
                <a:solidFill>
                  <a:schemeClr val="tx2"/>
                </a:solidFill>
              </a:rPr>
              <a:t>  Kegeln </a:t>
            </a:r>
            <a:r>
              <a:rPr lang="de-DE" dirty="0">
                <a:solidFill>
                  <a:schemeClr val="tx2"/>
                </a:solidFill>
              </a:rPr>
              <a:t>belegte sie Rang 4.</a:t>
            </a:r>
          </a:p>
          <a:p>
            <a:endParaRPr lang="de-DE" dirty="0">
              <a:solidFill>
                <a:schemeClr val="tx2"/>
              </a:solidFill>
            </a:endParaRPr>
          </a:p>
          <a:p>
            <a:r>
              <a:rPr lang="de-DE" dirty="0">
                <a:solidFill>
                  <a:schemeClr val="tx2"/>
                </a:solidFill>
              </a:rPr>
              <a:t>Regina Glück erkämpfte sich im Jahr 2007 die Teilnahme bei den deutschen Meisterschaften der Seniorinnen B und belegte in </a:t>
            </a:r>
            <a:r>
              <a:rPr lang="de-DE" dirty="0" err="1">
                <a:solidFill>
                  <a:schemeClr val="tx2"/>
                </a:solidFill>
              </a:rPr>
              <a:t>Nußloch</a:t>
            </a:r>
            <a:r>
              <a:rPr lang="de-DE" dirty="0">
                <a:solidFill>
                  <a:schemeClr val="tx2"/>
                </a:solidFill>
              </a:rPr>
              <a:t> den 11. Platz.</a:t>
            </a:r>
          </a:p>
        </p:txBody>
      </p:sp>
      <p:pic>
        <p:nvPicPr>
          <p:cNvPr id="26632" name="Grafik 11" descr="HocIMG_180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4000500"/>
            <a:ext cx="1214438" cy="1785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27651" name="TextBox 4"/>
          <p:cNvSpPr txBox="1">
            <a:spLocks noChangeArrowheads="1"/>
          </p:cNvSpPr>
          <p:nvPr/>
        </p:nvSpPr>
        <p:spPr bwMode="auto">
          <a:xfrm>
            <a:off x="3714750" y="1600200"/>
            <a:ext cx="4972050" cy="954088"/>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2008 </a:t>
            </a:r>
            <a:r>
              <a:rPr lang="de-DE" b="1">
                <a:solidFill>
                  <a:schemeClr val="tx2"/>
                </a:solidFill>
              </a:rPr>
              <a:t>Aufstieg in die 1. Bundesliga</a:t>
            </a:r>
            <a:r>
              <a:rPr lang="de-DE">
                <a:solidFill>
                  <a:schemeClr val="tx2"/>
                </a:solidFill>
              </a:rPr>
              <a:t/>
            </a:r>
            <a:br>
              <a:rPr lang="de-DE">
                <a:solidFill>
                  <a:schemeClr val="tx2"/>
                </a:solidFill>
              </a:rPr>
            </a:br>
            <a:endParaRPr lang="de-DE">
              <a:solidFill>
                <a:schemeClr val="tx2"/>
              </a:solidFill>
            </a:endParaRPr>
          </a:p>
          <a:p>
            <a:pPr algn="just"/>
            <a:endParaRPr lang="de-DE">
              <a:solidFill>
                <a:schemeClr val="tx2"/>
              </a:solidFill>
            </a:endParaRPr>
          </a:p>
        </p:txBody>
      </p:sp>
      <p:sp>
        <p:nvSpPr>
          <p:cNvPr id="27652" name="Text Box 15"/>
          <p:cNvSpPr txBox="1">
            <a:spLocks noChangeArrowheads="1"/>
          </p:cNvSpPr>
          <p:nvPr/>
        </p:nvSpPr>
        <p:spPr bwMode="auto">
          <a:xfrm>
            <a:off x="857250" y="5572125"/>
            <a:ext cx="3962400" cy="677863"/>
          </a:xfrm>
          <a:prstGeom prst="rect">
            <a:avLst/>
          </a:prstGeom>
          <a:noFill/>
          <a:ln w="9525">
            <a:noFill/>
            <a:miter lim="800000"/>
            <a:headEnd/>
            <a:tailEnd/>
          </a:ln>
        </p:spPr>
        <p:txBody>
          <a:bodyPr>
            <a:spAutoFit/>
          </a:bodyPr>
          <a:lstStyle/>
          <a:p>
            <a:pPr>
              <a:spcBef>
                <a:spcPct val="50000"/>
              </a:spcBef>
            </a:pPr>
            <a:r>
              <a:rPr lang="de-DE" sz="2000" b="1">
                <a:solidFill>
                  <a:schemeClr val="tx2"/>
                </a:solidFill>
              </a:rPr>
              <a:t>Das Bundesliga-Team 2008/09</a:t>
            </a:r>
          </a:p>
          <a:p>
            <a:pPr algn="ctr">
              <a:spcBef>
                <a:spcPct val="50000"/>
              </a:spcBef>
            </a:pPr>
            <a:endParaRPr lang="de-DE" sz="1200"/>
          </a:p>
        </p:txBody>
      </p:sp>
      <p:sp>
        <p:nvSpPr>
          <p:cNvPr id="27653" name="TextBox 7"/>
          <p:cNvSpPr txBox="1">
            <a:spLocks noChangeArrowheads="1"/>
          </p:cNvSpPr>
          <p:nvPr/>
        </p:nvSpPr>
        <p:spPr bwMode="auto">
          <a:xfrm>
            <a:off x="5500688" y="3071813"/>
            <a:ext cx="3475037" cy="2524125"/>
          </a:xfrm>
          <a:prstGeom prst="rect">
            <a:avLst/>
          </a:prstGeom>
          <a:noFill/>
          <a:ln w="9525">
            <a:noFill/>
            <a:miter lim="800000"/>
            <a:headEnd/>
            <a:tailEnd/>
          </a:ln>
        </p:spPr>
        <p:txBody>
          <a:bodyPr>
            <a:spAutoFit/>
          </a:bodyPr>
          <a:lstStyle/>
          <a:p>
            <a:r>
              <a:rPr lang="de-DE" sz="1400">
                <a:solidFill>
                  <a:schemeClr val="tx2"/>
                </a:solidFill>
              </a:rPr>
              <a:t>Stehend v.l.</a:t>
            </a:r>
          </a:p>
          <a:p>
            <a:r>
              <a:rPr lang="de-DE" sz="1400">
                <a:solidFill>
                  <a:schemeClr val="tx2"/>
                </a:solidFill>
              </a:rPr>
              <a:t>Co-Trainer Dieter Edam, Ursula Zimmermann, Inge Plots, Saskia Seitz, Sabine Sellner, Katarina Ican, Carmen Hebel, Tanja Michalske, Trainer Harald Seitz</a:t>
            </a:r>
            <a:br>
              <a:rPr lang="de-DE" sz="1400">
                <a:solidFill>
                  <a:schemeClr val="tx2"/>
                </a:solidFill>
              </a:rPr>
            </a:br>
            <a:r>
              <a:rPr lang="de-DE" sz="1400">
                <a:solidFill>
                  <a:schemeClr val="tx2"/>
                </a:solidFill>
              </a:rPr>
              <a:t>Sitzend v.l.</a:t>
            </a:r>
            <a:br>
              <a:rPr lang="de-DE" sz="1400">
                <a:solidFill>
                  <a:schemeClr val="tx2"/>
                </a:solidFill>
              </a:rPr>
            </a:br>
            <a:r>
              <a:rPr lang="de-DE" sz="1400">
                <a:solidFill>
                  <a:schemeClr val="tx2"/>
                </a:solidFill>
              </a:rPr>
              <a:t>Iris Zimmermann, Bettina Edam, Bianca Hirschel, Sandra Sellner,  Lilo Dürr, Melina Zimmermann </a:t>
            </a:r>
          </a:p>
          <a:p>
            <a:endParaRPr lang="de-DE"/>
          </a:p>
        </p:txBody>
      </p:sp>
      <p:pic>
        <p:nvPicPr>
          <p:cNvPr id="27654" name="Bild 6" descr="Mannschaftsfoto-2008092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2428875"/>
            <a:ext cx="5330825" cy="30718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28675" name="TextBox 4"/>
          <p:cNvSpPr txBox="1">
            <a:spLocks noChangeArrowheads="1"/>
          </p:cNvSpPr>
          <p:nvPr/>
        </p:nvSpPr>
        <p:spPr bwMode="auto">
          <a:xfrm>
            <a:off x="3714750" y="1600200"/>
            <a:ext cx="4972050" cy="677863"/>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2008 Aufstieg in die Verbandsliga</a:t>
            </a:r>
            <a:endParaRPr lang="de-DE">
              <a:solidFill>
                <a:schemeClr val="tx2"/>
              </a:solidFill>
            </a:endParaRPr>
          </a:p>
          <a:p>
            <a:pPr algn="just"/>
            <a:endParaRPr lang="de-DE">
              <a:solidFill>
                <a:schemeClr val="tx2"/>
              </a:solidFill>
            </a:endParaRPr>
          </a:p>
        </p:txBody>
      </p:sp>
      <p:sp>
        <p:nvSpPr>
          <p:cNvPr id="28676" name="TextBox 7"/>
          <p:cNvSpPr txBox="1">
            <a:spLocks noChangeArrowheads="1"/>
          </p:cNvSpPr>
          <p:nvPr/>
        </p:nvSpPr>
        <p:spPr bwMode="auto">
          <a:xfrm>
            <a:off x="5929322" y="3214686"/>
            <a:ext cx="2928937" cy="1878012"/>
          </a:xfrm>
          <a:prstGeom prst="rect">
            <a:avLst/>
          </a:prstGeom>
          <a:noFill/>
          <a:ln w="9525">
            <a:noFill/>
            <a:miter lim="800000"/>
            <a:headEnd/>
            <a:tailEnd/>
          </a:ln>
        </p:spPr>
        <p:txBody>
          <a:bodyPr>
            <a:spAutoFit/>
          </a:bodyPr>
          <a:lstStyle/>
          <a:p>
            <a:r>
              <a:rPr lang="de-DE" sz="1400" dirty="0">
                <a:solidFill>
                  <a:schemeClr val="tx2"/>
                </a:solidFill>
              </a:rPr>
              <a:t>Stehend </a:t>
            </a:r>
            <a:r>
              <a:rPr lang="de-DE" sz="1400" dirty="0" err="1">
                <a:solidFill>
                  <a:schemeClr val="tx2"/>
                </a:solidFill>
              </a:rPr>
              <a:t>v.l</a:t>
            </a:r>
            <a:r>
              <a:rPr lang="de-DE" sz="1400" dirty="0">
                <a:solidFill>
                  <a:schemeClr val="tx2"/>
                </a:solidFill>
              </a:rPr>
              <a:t>.</a:t>
            </a:r>
          </a:p>
          <a:p>
            <a:r>
              <a:rPr lang="de-DE" sz="1400" dirty="0" smtClean="0">
                <a:solidFill>
                  <a:schemeClr val="tx2"/>
                </a:solidFill>
              </a:rPr>
              <a:t>Dieter </a:t>
            </a:r>
            <a:r>
              <a:rPr lang="de-DE" sz="1400" dirty="0">
                <a:solidFill>
                  <a:schemeClr val="tx2"/>
                </a:solidFill>
              </a:rPr>
              <a:t>Boos, Matthias </a:t>
            </a:r>
            <a:r>
              <a:rPr lang="de-DE" sz="1400" dirty="0" err="1">
                <a:solidFill>
                  <a:schemeClr val="tx2"/>
                </a:solidFill>
              </a:rPr>
              <a:t>Michalske</a:t>
            </a:r>
            <a:r>
              <a:rPr lang="de-DE" sz="1400" dirty="0">
                <a:solidFill>
                  <a:schemeClr val="tx2"/>
                </a:solidFill>
              </a:rPr>
              <a:t>, Mike </a:t>
            </a:r>
            <a:r>
              <a:rPr lang="de-DE" sz="1400" dirty="0" err="1">
                <a:solidFill>
                  <a:schemeClr val="tx2"/>
                </a:solidFill>
              </a:rPr>
              <a:t>Gerritsen</a:t>
            </a:r>
            <a:r>
              <a:rPr lang="de-DE" sz="1400" dirty="0">
                <a:solidFill>
                  <a:schemeClr val="tx2"/>
                </a:solidFill>
              </a:rPr>
              <a:t>, Erik </a:t>
            </a:r>
            <a:r>
              <a:rPr lang="de-DE" sz="1400" dirty="0" err="1">
                <a:solidFill>
                  <a:schemeClr val="tx2"/>
                </a:solidFill>
              </a:rPr>
              <a:t>Schierstädt</a:t>
            </a:r>
            <a:endParaRPr lang="de-DE" sz="1400" dirty="0">
              <a:solidFill>
                <a:schemeClr val="tx2"/>
              </a:solidFill>
            </a:endParaRPr>
          </a:p>
          <a:p>
            <a:endParaRPr lang="de-DE" sz="1400" dirty="0">
              <a:solidFill>
                <a:schemeClr val="tx2"/>
              </a:solidFill>
            </a:endParaRPr>
          </a:p>
          <a:p>
            <a:r>
              <a:rPr lang="de-DE" sz="1400" dirty="0">
                <a:solidFill>
                  <a:schemeClr val="tx2"/>
                </a:solidFill>
              </a:rPr>
              <a:t>Kniend </a:t>
            </a:r>
            <a:r>
              <a:rPr lang="de-DE" sz="1400" dirty="0" err="1">
                <a:solidFill>
                  <a:schemeClr val="tx2"/>
                </a:solidFill>
              </a:rPr>
              <a:t>v.l</a:t>
            </a:r>
            <a:r>
              <a:rPr lang="de-DE" sz="1400" dirty="0">
                <a:solidFill>
                  <a:schemeClr val="tx2"/>
                </a:solidFill>
              </a:rPr>
              <a:t>.</a:t>
            </a:r>
          </a:p>
          <a:p>
            <a:r>
              <a:rPr lang="de-DE" sz="1400" dirty="0">
                <a:solidFill>
                  <a:schemeClr val="tx2"/>
                </a:solidFill>
              </a:rPr>
              <a:t>Tomi Nagy, Erich </a:t>
            </a:r>
            <a:r>
              <a:rPr lang="de-DE" sz="1400" dirty="0" err="1">
                <a:solidFill>
                  <a:schemeClr val="tx2"/>
                </a:solidFill>
              </a:rPr>
              <a:t>Smasal</a:t>
            </a:r>
            <a:r>
              <a:rPr lang="de-DE" sz="1400" dirty="0">
                <a:solidFill>
                  <a:schemeClr val="tx2"/>
                </a:solidFill>
              </a:rPr>
              <a:t>, Uli Zimmermann, Dieter </a:t>
            </a:r>
            <a:r>
              <a:rPr lang="de-DE" sz="1400" dirty="0" err="1">
                <a:solidFill>
                  <a:schemeClr val="tx2"/>
                </a:solidFill>
              </a:rPr>
              <a:t>Edam</a:t>
            </a:r>
            <a:endParaRPr lang="de-DE" sz="1400" dirty="0">
              <a:solidFill>
                <a:schemeClr val="tx2"/>
              </a:solidFill>
            </a:endParaRPr>
          </a:p>
          <a:p>
            <a:endParaRPr lang="de-DE" dirty="0"/>
          </a:p>
        </p:txBody>
      </p:sp>
      <p:pic>
        <p:nvPicPr>
          <p:cNvPr id="28677" name="Grafik 6" descr="Aufstieg 2008 02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2286000"/>
            <a:ext cx="5389563" cy="4000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29699" name="TextBox 4"/>
          <p:cNvSpPr txBox="1">
            <a:spLocks noChangeArrowheads="1"/>
          </p:cNvSpPr>
          <p:nvPr/>
        </p:nvSpPr>
        <p:spPr bwMode="auto">
          <a:xfrm>
            <a:off x="3714750" y="1600200"/>
            <a:ext cx="4972050" cy="677863"/>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DM 2008 in Wiesbaden </a:t>
            </a:r>
            <a:endParaRPr lang="de-DE">
              <a:solidFill>
                <a:schemeClr val="tx2"/>
              </a:solidFill>
            </a:endParaRPr>
          </a:p>
          <a:p>
            <a:pPr algn="just"/>
            <a:endParaRPr lang="de-DE">
              <a:solidFill>
                <a:schemeClr val="tx2"/>
              </a:solidFill>
            </a:endParaRPr>
          </a:p>
        </p:txBody>
      </p:sp>
      <p:sp>
        <p:nvSpPr>
          <p:cNvPr id="29700" name="Textfeld 5"/>
          <p:cNvSpPr txBox="1">
            <a:spLocks noChangeArrowheads="1"/>
          </p:cNvSpPr>
          <p:nvPr/>
        </p:nvSpPr>
        <p:spPr bwMode="auto">
          <a:xfrm>
            <a:off x="214313" y="2214563"/>
            <a:ext cx="8786812" cy="646112"/>
          </a:xfrm>
          <a:prstGeom prst="rect">
            <a:avLst/>
          </a:prstGeom>
          <a:noFill/>
          <a:ln w="9525">
            <a:noFill/>
            <a:miter lim="800000"/>
            <a:headEnd/>
            <a:tailEnd/>
          </a:ln>
        </p:spPr>
        <p:txBody>
          <a:bodyPr>
            <a:spAutoFit/>
          </a:bodyPr>
          <a:lstStyle/>
          <a:p>
            <a:r>
              <a:rPr lang="de-DE">
                <a:solidFill>
                  <a:schemeClr val="tx2"/>
                </a:solidFill>
              </a:rPr>
              <a:t>Die U14 weiblich verpasste wegen 5 Kegel denkbar knapp das Treppchen und belegte den undankbaren 4. Platz.</a:t>
            </a:r>
          </a:p>
        </p:txBody>
      </p:sp>
      <p:pic>
        <p:nvPicPr>
          <p:cNvPr id="29701" name="Grafik 7" descr="Jugend_Landesmeisterschaft_2008 04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3" y="2928934"/>
            <a:ext cx="5357812" cy="3143250"/>
          </a:xfrm>
          <a:prstGeom prst="rect">
            <a:avLst/>
          </a:prstGeom>
          <a:noFill/>
          <a:ln w="9525">
            <a:noFill/>
            <a:miter lim="800000"/>
            <a:headEnd/>
            <a:tailEnd/>
          </a:ln>
        </p:spPr>
      </p:pic>
      <p:sp>
        <p:nvSpPr>
          <p:cNvPr id="29702" name="Textfeld 8"/>
          <p:cNvSpPr txBox="1">
            <a:spLocks noChangeArrowheads="1"/>
          </p:cNvSpPr>
          <p:nvPr/>
        </p:nvSpPr>
        <p:spPr bwMode="auto">
          <a:xfrm>
            <a:off x="142875" y="6215063"/>
            <a:ext cx="9001125" cy="523875"/>
          </a:xfrm>
          <a:prstGeom prst="rect">
            <a:avLst/>
          </a:prstGeom>
          <a:noFill/>
          <a:ln w="9525">
            <a:noFill/>
            <a:miter lim="800000"/>
            <a:headEnd/>
            <a:tailEnd/>
          </a:ln>
        </p:spPr>
        <p:txBody>
          <a:bodyPr>
            <a:spAutoFit/>
          </a:bodyPr>
          <a:lstStyle/>
          <a:p>
            <a:pPr algn="ctr"/>
            <a:r>
              <a:rPr lang="de-DE" sz="1400">
                <a:solidFill>
                  <a:schemeClr val="tx2"/>
                </a:solidFill>
              </a:rPr>
              <a:t>v. l. bei der Siegerehrung der Landesmeisterschaften: Jenny Seitz, Mara Seitz, Milena Reinacher, </a:t>
            </a:r>
          </a:p>
          <a:p>
            <a:pPr algn="ctr"/>
            <a:r>
              <a:rPr lang="de-DE" sz="1400">
                <a:solidFill>
                  <a:schemeClr val="tx2"/>
                </a:solidFill>
              </a:rPr>
              <a:t>Aline Hebel, Melina Zimmermann</a:t>
            </a:r>
          </a:p>
        </p:txBody>
      </p:sp>
      <p:sp>
        <p:nvSpPr>
          <p:cNvPr id="29703" name="Textfeld 9"/>
          <p:cNvSpPr txBox="1">
            <a:spLocks noChangeArrowheads="1"/>
          </p:cNvSpPr>
          <p:nvPr/>
        </p:nvSpPr>
        <p:spPr bwMode="auto">
          <a:xfrm>
            <a:off x="7000875" y="3571875"/>
            <a:ext cx="2000250" cy="1754188"/>
          </a:xfrm>
          <a:prstGeom prst="rect">
            <a:avLst/>
          </a:prstGeom>
          <a:noFill/>
          <a:ln w="9525">
            <a:noFill/>
            <a:miter lim="800000"/>
            <a:headEnd/>
            <a:tailEnd/>
          </a:ln>
        </p:spPr>
        <p:txBody>
          <a:bodyPr>
            <a:spAutoFit/>
          </a:bodyPr>
          <a:lstStyle/>
          <a:p>
            <a:r>
              <a:rPr lang="de-DE">
                <a:solidFill>
                  <a:schemeClr val="tx2"/>
                </a:solidFill>
              </a:rPr>
              <a:t>Ergebnisse DM:</a:t>
            </a:r>
          </a:p>
          <a:p>
            <a:r>
              <a:rPr lang="de-DE">
                <a:solidFill>
                  <a:schemeClr val="tx2"/>
                </a:solidFill>
              </a:rPr>
              <a:t>Melina 439 Kegel</a:t>
            </a:r>
          </a:p>
          <a:p>
            <a:r>
              <a:rPr lang="de-DE">
                <a:solidFill>
                  <a:schemeClr val="tx2"/>
                </a:solidFill>
              </a:rPr>
              <a:t>Milena 453 Kegel</a:t>
            </a:r>
          </a:p>
          <a:p>
            <a:r>
              <a:rPr lang="de-DE">
                <a:solidFill>
                  <a:schemeClr val="tx2"/>
                </a:solidFill>
              </a:rPr>
              <a:t>Aline 457 Kegel</a:t>
            </a:r>
          </a:p>
          <a:p>
            <a:r>
              <a:rPr lang="de-DE">
                <a:solidFill>
                  <a:schemeClr val="tx2"/>
                </a:solidFill>
              </a:rPr>
              <a:t>Jenny 403 Kegel</a:t>
            </a:r>
          </a:p>
          <a:p>
            <a:r>
              <a:rPr lang="de-DE">
                <a:solidFill>
                  <a:schemeClr val="tx2"/>
                </a:solidFill>
              </a:rPr>
              <a:t>Mara (Ersatz)</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0723" name="TextBox 6"/>
          <p:cNvSpPr txBox="1">
            <a:spLocks noChangeArrowheads="1"/>
          </p:cNvSpPr>
          <p:nvPr/>
        </p:nvSpPr>
        <p:spPr bwMode="auto">
          <a:xfrm>
            <a:off x="2743200" y="1676400"/>
            <a:ext cx="5645150"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2009 Deutscher Vizemeister über 100 Wurf</a:t>
            </a:r>
          </a:p>
          <a:p>
            <a:endParaRPr lang="de-DE" sz="2000">
              <a:solidFill>
                <a:schemeClr val="tx2"/>
              </a:solidFill>
            </a:endParaRPr>
          </a:p>
        </p:txBody>
      </p:sp>
      <p:pic>
        <p:nvPicPr>
          <p:cNvPr id="30724" name="Grafik 4" descr="DM_Augsburg_2009.jpg"/>
          <p:cNvPicPr>
            <a:picLocks noChangeAspect="1"/>
          </p:cNvPicPr>
          <p:nvPr/>
        </p:nvPicPr>
        <p:blipFill>
          <a:blip r:embed="rId2"/>
          <a:srcRect/>
          <a:stretch>
            <a:fillRect/>
          </a:stretch>
        </p:blipFill>
        <p:spPr bwMode="auto">
          <a:xfrm>
            <a:off x="1071538" y="2428875"/>
            <a:ext cx="5572125" cy="3714750"/>
          </a:xfrm>
          <a:prstGeom prst="rect">
            <a:avLst/>
          </a:prstGeom>
          <a:noFill/>
          <a:ln w="9525">
            <a:noFill/>
            <a:miter lim="800000"/>
            <a:headEnd/>
            <a:tailEnd/>
          </a:ln>
        </p:spPr>
      </p:pic>
      <p:sp>
        <p:nvSpPr>
          <p:cNvPr id="30725" name="Textfeld 5"/>
          <p:cNvSpPr txBox="1">
            <a:spLocks noChangeArrowheads="1"/>
          </p:cNvSpPr>
          <p:nvPr/>
        </p:nvSpPr>
        <p:spPr bwMode="auto">
          <a:xfrm>
            <a:off x="928688" y="2500313"/>
            <a:ext cx="5500687" cy="646112"/>
          </a:xfrm>
          <a:prstGeom prst="rect">
            <a:avLst/>
          </a:prstGeom>
          <a:noFill/>
          <a:ln w="9525">
            <a:noFill/>
            <a:miter lim="800000"/>
            <a:headEnd/>
            <a:tailEnd/>
          </a:ln>
        </p:spPr>
        <p:txBody>
          <a:bodyPr>
            <a:spAutoFit/>
          </a:bodyPr>
          <a:lstStyle/>
          <a:p>
            <a:pPr algn="ctr"/>
            <a:r>
              <a:rPr lang="de-DE" sz="1200" b="1"/>
              <a:t>v.l. Edam Dieter, Edam Bettina, Zimmermann Ursel, Michalske Tanja, Seitz Harald, Seitz Saskia, Zimmermann Melina, Sellner Sabine, Sellner Sandra, Hebel Carmen, Dürr Lilo, Zimmermann Iris.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4099" name="TextBox 6"/>
          <p:cNvSpPr txBox="1">
            <a:spLocks noChangeArrowheads="1"/>
          </p:cNvSpPr>
          <p:nvPr/>
        </p:nvSpPr>
        <p:spPr bwMode="auto">
          <a:xfrm>
            <a:off x="3048000"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1998 Gründung einer Jugendabteilung</a:t>
            </a:r>
          </a:p>
        </p:txBody>
      </p:sp>
      <p:sp>
        <p:nvSpPr>
          <p:cNvPr id="4100" name="TextBox 4"/>
          <p:cNvSpPr txBox="1">
            <a:spLocks noChangeArrowheads="1"/>
          </p:cNvSpPr>
          <p:nvPr/>
        </p:nvSpPr>
        <p:spPr bwMode="auto">
          <a:xfrm>
            <a:off x="5572125" y="1928813"/>
            <a:ext cx="3286125" cy="4524375"/>
          </a:xfrm>
          <a:prstGeom prst="rect">
            <a:avLst/>
          </a:prstGeom>
          <a:noFill/>
          <a:ln w="9525">
            <a:noFill/>
            <a:miter lim="800000"/>
            <a:headEnd/>
            <a:tailEnd/>
          </a:ln>
        </p:spPr>
        <p:txBody>
          <a:bodyPr>
            <a:spAutoFit/>
          </a:bodyPr>
          <a:lstStyle/>
          <a:p>
            <a:pPr algn="just"/>
            <a:r>
              <a:rPr lang="de-DE">
                <a:solidFill>
                  <a:schemeClr val="tx2"/>
                </a:solidFill>
              </a:rPr>
              <a:t>Mit den eigenen Bahnen legte die Vereinsführung großen Wert auf eine funktionierende Jugendarbeit. </a:t>
            </a:r>
          </a:p>
          <a:p>
            <a:pPr algn="just"/>
            <a:r>
              <a:rPr lang="de-DE">
                <a:solidFill>
                  <a:schemeClr val="tx2"/>
                </a:solidFill>
              </a:rPr>
              <a:t>Sechs ausgebildete Trainer kümmern sich seit diesem Zeitpunkt um derzeit mehr als 30 Jugendliche im Alter zwischen 7 und 18 Jahren.</a:t>
            </a:r>
            <a:br>
              <a:rPr lang="de-DE">
                <a:solidFill>
                  <a:schemeClr val="tx2"/>
                </a:solidFill>
              </a:rPr>
            </a:br>
            <a:r>
              <a:rPr lang="de-DE">
                <a:solidFill>
                  <a:schemeClr val="tx2"/>
                </a:solidFill>
              </a:rPr>
              <a:t/>
            </a:r>
            <a:br>
              <a:rPr lang="de-DE">
                <a:solidFill>
                  <a:schemeClr val="tx2"/>
                </a:solidFill>
              </a:rPr>
            </a:br>
            <a:r>
              <a:rPr lang="de-DE">
                <a:solidFill>
                  <a:schemeClr val="tx2"/>
                </a:solidFill>
              </a:rPr>
              <a:t>Die Erfolge der Jugend reichen von einigen Titeln auf Landesebene über deutsche Vize- und Meistertitel bis hin zu Weltmeistertiteln.</a:t>
            </a:r>
          </a:p>
          <a:p>
            <a:pPr algn="just"/>
            <a:endParaRPr lang="de-DE"/>
          </a:p>
        </p:txBody>
      </p:sp>
      <p:pic>
        <p:nvPicPr>
          <p:cNvPr id="4101" name="Grafik 4" descr="106-0655_IM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2071688"/>
            <a:ext cx="5238750" cy="3929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1747" name="TextBox 6"/>
          <p:cNvSpPr txBox="1">
            <a:spLocks noChangeArrowheads="1"/>
          </p:cNvSpPr>
          <p:nvPr/>
        </p:nvSpPr>
        <p:spPr bwMode="auto">
          <a:xfrm>
            <a:off x="4500563" y="1500188"/>
            <a:ext cx="3021012"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DM 2009 in München</a:t>
            </a:r>
          </a:p>
          <a:p>
            <a:endParaRPr lang="de-DE" sz="2000">
              <a:solidFill>
                <a:schemeClr val="tx2"/>
              </a:solidFill>
            </a:endParaRPr>
          </a:p>
        </p:txBody>
      </p:sp>
      <p:sp>
        <p:nvSpPr>
          <p:cNvPr id="31748" name="Textfeld 6"/>
          <p:cNvSpPr txBox="1">
            <a:spLocks noChangeArrowheads="1"/>
          </p:cNvSpPr>
          <p:nvPr/>
        </p:nvSpPr>
        <p:spPr bwMode="auto">
          <a:xfrm>
            <a:off x="428625" y="2071688"/>
            <a:ext cx="8429625" cy="1477962"/>
          </a:xfrm>
          <a:prstGeom prst="rect">
            <a:avLst/>
          </a:prstGeom>
          <a:noFill/>
          <a:ln w="9525">
            <a:noFill/>
            <a:miter lim="800000"/>
            <a:headEnd/>
            <a:tailEnd/>
          </a:ln>
        </p:spPr>
        <p:txBody>
          <a:bodyPr>
            <a:spAutoFit/>
          </a:bodyPr>
          <a:lstStyle/>
          <a:p>
            <a:r>
              <a:rPr lang="de-DE">
                <a:solidFill>
                  <a:schemeClr val="tx2"/>
                </a:solidFill>
              </a:rPr>
              <a:t>Mit dem zweiten deutschen Meistertitel unterstrich Saskia Seitz eindrucksvoll ihre Nominierung für die Mannschaftsweltmeisterschaft 2009 in Dettenheim. Mit insgesamt 990 Kegeln holte sie sich souverän den Titel.</a:t>
            </a:r>
          </a:p>
          <a:p>
            <a:endParaRPr lang="de-DE">
              <a:solidFill>
                <a:schemeClr val="tx2"/>
              </a:solidFill>
            </a:endParaRPr>
          </a:p>
          <a:p>
            <a:endParaRPr lang="de-DE">
              <a:solidFill>
                <a:schemeClr val="tx2"/>
              </a:solidFill>
            </a:endParaRPr>
          </a:p>
        </p:txBody>
      </p:sp>
      <p:sp>
        <p:nvSpPr>
          <p:cNvPr id="8" name="Rectangle 2"/>
          <p:cNvSpPr txBox="1">
            <a:spLocks noRot="1" noChangeArrowheads="1"/>
          </p:cNvSpPr>
          <p:nvPr/>
        </p:nvSpPr>
        <p:spPr bwMode="auto">
          <a:xfrm>
            <a:off x="357188" y="3143250"/>
            <a:ext cx="8510587"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Jugend</a:t>
            </a:r>
          </a:p>
        </p:txBody>
      </p:sp>
      <p:sp>
        <p:nvSpPr>
          <p:cNvPr id="31750" name="Textfeld 8"/>
          <p:cNvSpPr txBox="1">
            <a:spLocks noChangeArrowheads="1"/>
          </p:cNvSpPr>
          <p:nvPr/>
        </p:nvSpPr>
        <p:spPr bwMode="auto">
          <a:xfrm>
            <a:off x="500063" y="4429125"/>
            <a:ext cx="8072437" cy="646113"/>
          </a:xfrm>
          <a:prstGeom prst="rect">
            <a:avLst/>
          </a:prstGeom>
          <a:noFill/>
          <a:ln w="9525">
            <a:noFill/>
            <a:miter lim="800000"/>
            <a:headEnd/>
            <a:tailEnd/>
          </a:ln>
        </p:spPr>
        <p:txBody>
          <a:bodyPr>
            <a:spAutoFit/>
          </a:bodyPr>
          <a:lstStyle/>
          <a:p>
            <a:r>
              <a:rPr lang="de-DE">
                <a:solidFill>
                  <a:schemeClr val="tx2"/>
                </a:solidFill>
              </a:rPr>
              <a:t>Im gleichen Jahr belegte der U18-Spieler Torben Wild bei der </a:t>
            </a:r>
          </a:p>
          <a:p>
            <a:r>
              <a:rPr lang="de-DE">
                <a:solidFill>
                  <a:schemeClr val="tx2"/>
                </a:solidFill>
              </a:rPr>
              <a:t>deutschen Meisterschaft in Wiesbaden Platz 16.</a:t>
            </a:r>
          </a:p>
        </p:txBody>
      </p:sp>
      <p:pic>
        <p:nvPicPr>
          <p:cNvPr id="31751" name="Grafik 10" descr="Winterfeier 2009 16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0" y="3929063"/>
            <a:ext cx="1357313" cy="19288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2771" name="TextBox 6"/>
          <p:cNvSpPr txBox="1">
            <a:spLocks noChangeArrowheads="1"/>
          </p:cNvSpPr>
          <p:nvPr/>
        </p:nvSpPr>
        <p:spPr bwMode="auto">
          <a:xfrm>
            <a:off x="2743200" y="1676400"/>
            <a:ext cx="5788025"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2010 Deutscher Vizemeister über 120 Wurf</a:t>
            </a:r>
          </a:p>
          <a:p>
            <a:endParaRPr lang="de-DE" sz="2000">
              <a:solidFill>
                <a:schemeClr val="tx2"/>
              </a:solidFill>
            </a:endParaRPr>
          </a:p>
        </p:txBody>
      </p:sp>
      <p:pic>
        <p:nvPicPr>
          <p:cNvPr id="32772" name="Grafik 6" descr="Vize_20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2286000"/>
            <a:ext cx="5214937" cy="3482975"/>
          </a:xfrm>
          <a:prstGeom prst="rect">
            <a:avLst/>
          </a:prstGeom>
          <a:noFill/>
          <a:ln w="9525">
            <a:noFill/>
            <a:miter lim="800000"/>
            <a:headEnd/>
            <a:tailEnd/>
          </a:ln>
        </p:spPr>
      </p:pic>
      <p:sp>
        <p:nvSpPr>
          <p:cNvPr id="32773" name="Textfeld 7"/>
          <p:cNvSpPr txBox="1">
            <a:spLocks noChangeArrowheads="1"/>
          </p:cNvSpPr>
          <p:nvPr/>
        </p:nvSpPr>
        <p:spPr bwMode="auto">
          <a:xfrm>
            <a:off x="6000750" y="2643188"/>
            <a:ext cx="2857500" cy="2862262"/>
          </a:xfrm>
          <a:prstGeom prst="rect">
            <a:avLst/>
          </a:prstGeom>
          <a:noFill/>
          <a:ln w="9525">
            <a:noFill/>
            <a:miter lim="800000"/>
            <a:headEnd/>
            <a:tailEnd/>
          </a:ln>
        </p:spPr>
        <p:txBody>
          <a:bodyPr>
            <a:spAutoFit/>
          </a:bodyPr>
          <a:lstStyle/>
          <a:p>
            <a:r>
              <a:rPr lang="de-DE">
                <a:solidFill>
                  <a:schemeClr val="tx2"/>
                </a:solidFill>
              </a:rPr>
              <a:t>Stehend v.l.</a:t>
            </a:r>
          </a:p>
          <a:p>
            <a:r>
              <a:rPr lang="de-DE">
                <a:solidFill>
                  <a:schemeClr val="tx2"/>
                </a:solidFill>
              </a:rPr>
              <a:t>Trainer Harald Seitz, Sabine Sellner, Yvonne Seiler, Saskia Seitz, Claudia Hoffmann, Ursel Zimmermann</a:t>
            </a:r>
          </a:p>
          <a:p>
            <a:r>
              <a:rPr lang="de-DE">
                <a:solidFill>
                  <a:schemeClr val="tx2"/>
                </a:solidFill>
              </a:rPr>
              <a:t>Kniend v.l.</a:t>
            </a:r>
          </a:p>
          <a:p>
            <a:r>
              <a:rPr lang="de-DE">
                <a:solidFill>
                  <a:schemeClr val="tx2"/>
                </a:solidFill>
              </a:rPr>
              <a:t>Iris Zimmermann, Carmen Hebel, Bianca Hirschel, Melina Zimmermann</a:t>
            </a:r>
          </a:p>
        </p:txBody>
      </p:sp>
      <p:sp>
        <p:nvSpPr>
          <p:cNvPr id="32774" name="Textfeld 5"/>
          <p:cNvSpPr txBox="1">
            <a:spLocks noChangeArrowheads="1"/>
          </p:cNvSpPr>
          <p:nvPr/>
        </p:nvSpPr>
        <p:spPr bwMode="auto">
          <a:xfrm>
            <a:off x="642938" y="6000750"/>
            <a:ext cx="7929562" cy="369888"/>
          </a:xfrm>
          <a:prstGeom prst="rect">
            <a:avLst/>
          </a:prstGeom>
          <a:noFill/>
          <a:ln w="9525">
            <a:noFill/>
            <a:miter lim="800000"/>
            <a:headEnd/>
            <a:tailEnd/>
          </a:ln>
        </p:spPr>
        <p:txBody>
          <a:bodyPr>
            <a:spAutoFit/>
          </a:bodyPr>
          <a:lstStyle/>
          <a:p>
            <a:r>
              <a:rPr lang="de-DE">
                <a:solidFill>
                  <a:schemeClr val="tx2"/>
                </a:solidFill>
              </a:rPr>
              <a:t>Yvonne Seiler wurde in München bei den deutschen Meisterschaften Achte.</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3795" name="TextBox 6"/>
          <p:cNvSpPr txBox="1">
            <a:spLocks noChangeArrowheads="1"/>
          </p:cNvSpPr>
          <p:nvPr/>
        </p:nvSpPr>
        <p:spPr bwMode="auto">
          <a:xfrm>
            <a:off x="2743200" y="1676400"/>
            <a:ext cx="5332413" cy="1016000"/>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2010 Aufstieg der 2. Damenmannschaft </a:t>
            </a:r>
          </a:p>
          <a:p>
            <a:r>
              <a:rPr lang="de-DE" sz="2000" b="1">
                <a:solidFill>
                  <a:schemeClr val="tx2"/>
                </a:solidFill>
              </a:rPr>
              <a:t>     in die 3. Bundesliga</a:t>
            </a:r>
          </a:p>
          <a:p>
            <a:endParaRPr lang="de-DE" sz="2000">
              <a:solidFill>
                <a:schemeClr val="tx2"/>
              </a:solidFill>
            </a:endParaRPr>
          </a:p>
        </p:txBody>
      </p:sp>
      <p:pic>
        <p:nvPicPr>
          <p:cNvPr id="33796" name="Grafik 5" descr="Aufstieg_Damen_2.jpg"/>
          <p:cNvPicPr>
            <a:picLocks noChangeAspect="1"/>
          </p:cNvPicPr>
          <p:nvPr/>
        </p:nvPicPr>
        <p:blipFill>
          <a:blip r:embed="rId2"/>
          <a:srcRect/>
          <a:stretch>
            <a:fillRect/>
          </a:stretch>
        </p:blipFill>
        <p:spPr bwMode="auto">
          <a:xfrm>
            <a:off x="571500" y="2643182"/>
            <a:ext cx="5572125" cy="3721100"/>
          </a:xfrm>
          <a:prstGeom prst="rect">
            <a:avLst/>
          </a:prstGeom>
          <a:noFill/>
          <a:ln w="9525">
            <a:noFill/>
            <a:miter lim="800000"/>
            <a:headEnd/>
            <a:tailEnd/>
          </a:ln>
        </p:spPr>
      </p:pic>
      <p:sp>
        <p:nvSpPr>
          <p:cNvPr id="33797" name="Textfeld 6"/>
          <p:cNvSpPr txBox="1">
            <a:spLocks noChangeArrowheads="1"/>
          </p:cNvSpPr>
          <p:nvPr/>
        </p:nvSpPr>
        <p:spPr bwMode="auto">
          <a:xfrm>
            <a:off x="6357938" y="3071813"/>
            <a:ext cx="2643187" cy="3692525"/>
          </a:xfrm>
          <a:prstGeom prst="rect">
            <a:avLst/>
          </a:prstGeom>
          <a:noFill/>
          <a:ln w="9525">
            <a:noFill/>
            <a:miter lim="800000"/>
            <a:headEnd/>
            <a:tailEnd/>
          </a:ln>
        </p:spPr>
        <p:txBody>
          <a:bodyPr>
            <a:spAutoFit/>
          </a:bodyPr>
          <a:lstStyle/>
          <a:p>
            <a:r>
              <a:rPr lang="de-DE">
                <a:solidFill>
                  <a:schemeClr val="tx2"/>
                </a:solidFill>
              </a:rPr>
              <a:t>In einem dramatischen Aufstiegsturnier setzte sich die zweite Mannschaft deutlich als Sieger durch. Es spielten: </a:t>
            </a:r>
          </a:p>
          <a:p>
            <a:r>
              <a:rPr lang="de-DE">
                <a:solidFill>
                  <a:schemeClr val="tx2"/>
                </a:solidFill>
              </a:rPr>
              <a:t>v.l. Inge Plots, Lilo Dürr, Monika Warth, Carmen Hebel, Sabine Sellner, Sandra Sellner, Iris Zimmermann und Bianca Hirschel</a:t>
            </a:r>
          </a:p>
          <a:p>
            <a:r>
              <a:rPr lang="de-DE">
                <a:solidFill>
                  <a:schemeClr val="tx2"/>
                </a:solidFill>
              </a:rPr>
              <a:t>Trainer: Harald Seitz</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4819" name="TextBox 6"/>
          <p:cNvSpPr txBox="1">
            <a:spLocks noChangeArrowheads="1"/>
          </p:cNvSpPr>
          <p:nvPr/>
        </p:nvSpPr>
        <p:spPr bwMode="auto">
          <a:xfrm>
            <a:off x="3214688" y="1428750"/>
            <a:ext cx="5170487"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2010 Europapokalsieger in Split (CRO)</a:t>
            </a:r>
          </a:p>
          <a:p>
            <a:endParaRPr lang="de-DE" sz="2000">
              <a:solidFill>
                <a:schemeClr val="tx2"/>
              </a:solidFill>
            </a:endParaRPr>
          </a:p>
        </p:txBody>
      </p:sp>
      <p:sp>
        <p:nvSpPr>
          <p:cNvPr id="34820" name="Textfeld 7"/>
          <p:cNvSpPr txBox="1">
            <a:spLocks noChangeArrowheads="1"/>
          </p:cNvSpPr>
          <p:nvPr/>
        </p:nvSpPr>
        <p:spPr bwMode="auto">
          <a:xfrm>
            <a:off x="5929313" y="3000375"/>
            <a:ext cx="3214687" cy="2862263"/>
          </a:xfrm>
          <a:prstGeom prst="rect">
            <a:avLst/>
          </a:prstGeom>
          <a:noFill/>
          <a:ln w="9525">
            <a:noFill/>
            <a:miter lim="800000"/>
            <a:headEnd/>
            <a:tailEnd/>
          </a:ln>
        </p:spPr>
        <p:txBody>
          <a:bodyPr>
            <a:spAutoFit/>
          </a:bodyPr>
          <a:lstStyle/>
          <a:p>
            <a:r>
              <a:rPr lang="de-DE">
                <a:solidFill>
                  <a:schemeClr val="tx2"/>
                </a:solidFill>
              </a:rPr>
              <a:t>Von hinten links:</a:t>
            </a:r>
            <a:br>
              <a:rPr lang="de-DE">
                <a:solidFill>
                  <a:schemeClr val="tx2"/>
                </a:solidFill>
              </a:rPr>
            </a:br>
            <a:r>
              <a:rPr lang="de-DE">
                <a:solidFill>
                  <a:schemeClr val="tx2"/>
                </a:solidFill>
              </a:rPr>
              <a:t>Claudia Hoffmann, Carmen Vester, Sabine Sellner</a:t>
            </a:r>
          </a:p>
          <a:p>
            <a:endParaRPr lang="de-DE">
              <a:solidFill>
                <a:schemeClr val="tx2"/>
              </a:solidFill>
            </a:endParaRPr>
          </a:p>
          <a:p>
            <a:r>
              <a:rPr lang="de-DE">
                <a:solidFill>
                  <a:schemeClr val="tx2"/>
                </a:solidFill>
              </a:rPr>
              <a:t>Saskia Seitz, Melina Zimmermann, Sandra Sellner</a:t>
            </a:r>
          </a:p>
          <a:p>
            <a:endParaRPr lang="de-DE">
              <a:solidFill>
                <a:schemeClr val="tx2"/>
              </a:solidFill>
            </a:endParaRPr>
          </a:p>
          <a:p>
            <a:r>
              <a:rPr lang="de-DE">
                <a:solidFill>
                  <a:schemeClr val="tx2"/>
                </a:solidFill>
              </a:rPr>
              <a:t>Monika Kopp, Yvonne Seiler, Ursel Zimmermann, Malina Schwab, Harald Seitz</a:t>
            </a:r>
          </a:p>
        </p:txBody>
      </p:sp>
      <p:pic>
        <p:nvPicPr>
          <p:cNvPr id="34821" name="Grafik 5" descr="Split 2010 34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2214563"/>
            <a:ext cx="5535613" cy="3695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5843" name="TextBox 6"/>
          <p:cNvSpPr txBox="1">
            <a:spLocks noChangeArrowheads="1"/>
          </p:cNvSpPr>
          <p:nvPr/>
        </p:nvSpPr>
        <p:spPr bwMode="auto">
          <a:xfrm>
            <a:off x="3214688" y="1428750"/>
            <a:ext cx="5003800"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2011 Deutscher Vizemeister 120 Wurf</a:t>
            </a:r>
          </a:p>
          <a:p>
            <a:endParaRPr lang="de-DE" sz="2000">
              <a:solidFill>
                <a:schemeClr val="tx2"/>
              </a:solidFill>
            </a:endParaRPr>
          </a:p>
        </p:txBody>
      </p:sp>
      <p:sp>
        <p:nvSpPr>
          <p:cNvPr id="35844" name="Textfeld 7"/>
          <p:cNvSpPr txBox="1">
            <a:spLocks noChangeArrowheads="1"/>
          </p:cNvSpPr>
          <p:nvPr/>
        </p:nvSpPr>
        <p:spPr bwMode="auto">
          <a:xfrm>
            <a:off x="5786438" y="3000375"/>
            <a:ext cx="3357562" cy="3140075"/>
          </a:xfrm>
          <a:prstGeom prst="rect">
            <a:avLst/>
          </a:prstGeom>
          <a:noFill/>
          <a:ln w="9525">
            <a:noFill/>
            <a:miter lim="800000"/>
            <a:headEnd/>
            <a:tailEnd/>
          </a:ln>
        </p:spPr>
        <p:txBody>
          <a:bodyPr>
            <a:spAutoFit/>
          </a:bodyPr>
          <a:lstStyle/>
          <a:p>
            <a:r>
              <a:rPr lang="de-DE">
                <a:solidFill>
                  <a:schemeClr val="tx2"/>
                </a:solidFill>
              </a:rPr>
              <a:t>Hinten: Trainer Harald Seitz, Saskia Seitz, Julia Albert, Malina Schwab, Co-Trainer Stefan Schneidawind</a:t>
            </a:r>
          </a:p>
          <a:p>
            <a:endParaRPr lang="de-DE">
              <a:solidFill>
                <a:schemeClr val="tx2"/>
              </a:solidFill>
            </a:endParaRPr>
          </a:p>
          <a:p>
            <a:r>
              <a:rPr lang="de-DE">
                <a:solidFill>
                  <a:schemeClr val="tx2"/>
                </a:solidFill>
              </a:rPr>
              <a:t>Mitte: Carmen Vester, Sabine Sellner, Sandra Sellner, Monika Kopp</a:t>
            </a:r>
          </a:p>
          <a:p>
            <a:endParaRPr lang="de-DE">
              <a:solidFill>
                <a:schemeClr val="tx2"/>
              </a:solidFill>
            </a:endParaRPr>
          </a:p>
          <a:p>
            <a:r>
              <a:rPr lang="de-DE">
                <a:solidFill>
                  <a:schemeClr val="tx2"/>
                </a:solidFill>
              </a:rPr>
              <a:t>Vorne: Jessica Dreher, Jenny Seitz, Melina Zimmermann</a:t>
            </a:r>
          </a:p>
        </p:txBody>
      </p:sp>
      <p:pic>
        <p:nvPicPr>
          <p:cNvPr id="35845" name="Grafik 9" descr="Gruppenbild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2286000"/>
            <a:ext cx="5256212" cy="40878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6867" name="TextBox 6"/>
          <p:cNvSpPr txBox="1">
            <a:spLocks noChangeArrowheads="1"/>
          </p:cNvSpPr>
          <p:nvPr/>
        </p:nvSpPr>
        <p:spPr bwMode="auto">
          <a:xfrm>
            <a:off x="3214688" y="1428750"/>
            <a:ext cx="3006725"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DM 2011 in München</a:t>
            </a:r>
          </a:p>
          <a:p>
            <a:endParaRPr lang="de-DE" sz="2000">
              <a:solidFill>
                <a:schemeClr val="tx2"/>
              </a:solidFill>
            </a:endParaRPr>
          </a:p>
        </p:txBody>
      </p:sp>
      <p:sp>
        <p:nvSpPr>
          <p:cNvPr id="36868" name="Textfeld 6"/>
          <p:cNvSpPr txBox="1">
            <a:spLocks noChangeArrowheads="1"/>
          </p:cNvSpPr>
          <p:nvPr/>
        </p:nvSpPr>
        <p:spPr bwMode="auto">
          <a:xfrm>
            <a:off x="214313" y="1928813"/>
            <a:ext cx="8215312" cy="1477962"/>
          </a:xfrm>
          <a:prstGeom prst="rect">
            <a:avLst/>
          </a:prstGeom>
          <a:noFill/>
          <a:ln w="9525">
            <a:noFill/>
            <a:miter lim="800000"/>
            <a:headEnd/>
            <a:tailEnd/>
          </a:ln>
        </p:spPr>
        <p:txBody>
          <a:bodyPr>
            <a:spAutoFit/>
          </a:bodyPr>
          <a:lstStyle/>
          <a:p>
            <a:r>
              <a:rPr lang="de-DE">
                <a:solidFill>
                  <a:schemeClr val="tx2"/>
                </a:solidFill>
              </a:rPr>
              <a:t>Mit Saskia Seitz und Melina Zimmermann vertraten gleich zwei Spielerinnen den Verein bei den deutschen Meisterschaften der U23. </a:t>
            </a:r>
          </a:p>
          <a:p>
            <a:r>
              <a:rPr lang="de-DE">
                <a:solidFill>
                  <a:schemeClr val="tx2"/>
                </a:solidFill>
              </a:rPr>
              <a:t>Saskia musste sich nur der deutschen Meisterin Martina Müller geschlagen geben und wurde deutsche Vizemeisterin.</a:t>
            </a:r>
          </a:p>
          <a:p>
            <a:r>
              <a:rPr lang="de-DE">
                <a:solidFill>
                  <a:schemeClr val="tx2"/>
                </a:solidFill>
              </a:rPr>
              <a:t>Melina Zimmermann belegte Platz 19.</a:t>
            </a:r>
          </a:p>
        </p:txBody>
      </p:sp>
      <p:pic>
        <p:nvPicPr>
          <p:cNvPr id="36869" name="Grafik 8" descr="U23_WM_Bautzen_2012_05_25 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7750" y="3286125"/>
            <a:ext cx="3429000" cy="3040063"/>
          </a:xfrm>
          <a:prstGeom prst="rect">
            <a:avLst/>
          </a:prstGeom>
          <a:noFill/>
          <a:ln w="9525">
            <a:noFill/>
            <a:miter lim="800000"/>
            <a:headEnd/>
            <a:tailEnd/>
          </a:ln>
        </p:spPr>
      </p:pic>
      <p:sp>
        <p:nvSpPr>
          <p:cNvPr id="36870" name="Textfeld 9"/>
          <p:cNvSpPr txBox="1">
            <a:spLocks noChangeArrowheads="1"/>
          </p:cNvSpPr>
          <p:nvPr/>
        </p:nvSpPr>
        <p:spPr bwMode="auto">
          <a:xfrm>
            <a:off x="2500313" y="4429125"/>
            <a:ext cx="2286000" cy="646113"/>
          </a:xfrm>
          <a:prstGeom prst="rect">
            <a:avLst/>
          </a:prstGeom>
          <a:noFill/>
          <a:ln w="9525">
            <a:noFill/>
            <a:miter lim="800000"/>
            <a:headEnd/>
            <a:tailEnd/>
          </a:ln>
        </p:spPr>
        <p:txBody>
          <a:bodyPr>
            <a:spAutoFit/>
          </a:bodyPr>
          <a:lstStyle/>
          <a:p>
            <a:pPr algn="r"/>
            <a:r>
              <a:rPr lang="de-DE">
                <a:solidFill>
                  <a:schemeClr val="tx2"/>
                </a:solidFill>
              </a:rPr>
              <a:t>Foto von der WM 2012 in Bautzen</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7891" name="TextBox 6"/>
          <p:cNvSpPr txBox="1">
            <a:spLocks noChangeArrowheads="1"/>
          </p:cNvSpPr>
          <p:nvPr/>
        </p:nvSpPr>
        <p:spPr bwMode="auto">
          <a:xfrm>
            <a:off x="3214688" y="1428750"/>
            <a:ext cx="5789612"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2011 Vize-Europapokalsieger in Bozen (ITA)</a:t>
            </a:r>
          </a:p>
          <a:p>
            <a:endParaRPr lang="de-DE" sz="2000">
              <a:solidFill>
                <a:schemeClr val="tx2"/>
              </a:solidFill>
            </a:endParaRPr>
          </a:p>
        </p:txBody>
      </p:sp>
      <p:sp>
        <p:nvSpPr>
          <p:cNvPr id="37892" name="Textfeld 7"/>
          <p:cNvSpPr txBox="1">
            <a:spLocks noChangeArrowheads="1"/>
          </p:cNvSpPr>
          <p:nvPr/>
        </p:nvSpPr>
        <p:spPr bwMode="auto">
          <a:xfrm>
            <a:off x="5786438" y="3000375"/>
            <a:ext cx="3357562" cy="3140075"/>
          </a:xfrm>
          <a:prstGeom prst="rect">
            <a:avLst/>
          </a:prstGeom>
          <a:noFill/>
          <a:ln w="9525">
            <a:noFill/>
            <a:miter lim="800000"/>
            <a:headEnd/>
            <a:tailEnd/>
          </a:ln>
        </p:spPr>
        <p:txBody>
          <a:bodyPr>
            <a:spAutoFit/>
          </a:bodyPr>
          <a:lstStyle/>
          <a:p>
            <a:r>
              <a:rPr lang="de-DE">
                <a:solidFill>
                  <a:schemeClr val="tx2"/>
                </a:solidFill>
              </a:rPr>
              <a:t>Hinten: Trainer Harald Seitz, Monika Kopp, Sabine Sellner, Malina Schwab, Co-Trainer Stefan Schneidawind</a:t>
            </a:r>
          </a:p>
          <a:p>
            <a:endParaRPr lang="de-DE">
              <a:solidFill>
                <a:schemeClr val="tx2"/>
              </a:solidFill>
            </a:endParaRPr>
          </a:p>
          <a:p>
            <a:r>
              <a:rPr lang="de-DE">
                <a:solidFill>
                  <a:schemeClr val="tx2"/>
                </a:solidFill>
              </a:rPr>
              <a:t>Mitte: Melina Zimmermann, Carmen Vester, Julia Albert, Saskia Seitz</a:t>
            </a:r>
          </a:p>
          <a:p>
            <a:endParaRPr lang="de-DE">
              <a:solidFill>
                <a:schemeClr val="tx2"/>
              </a:solidFill>
            </a:endParaRPr>
          </a:p>
          <a:p>
            <a:r>
              <a:rPr lang="de-DE">
                <a:solidFill>
                  <a:schemeClr val="tx2"/>
                </a:solidFill>
              </a:rPr>
              <a:t>Vorne: Jessica Dreher, Jenny Seitz, Sandra Sellner</a:t>
            </a:r>
          </a:p>
        </p:txBody>
      </p:sp>
      <p:pic>
        <p:nvPicPr>
          <p:cNvPr id="37893" name="Grafik 5" descr="Bozen_2011 251-0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357438"/>
            <a:ext cx="4806950" cy="3929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38915" name="Textfeld 5"/>
          <p:cNvSpPr txBox="1">
            <a:spLocks noChangeArrowheads="1"/>
          </p:cNvSpPr>
          <p:nvPr/>
        </p:nvSpPr>
        <p:spPr bwMode="auto">
          <a:xfrm>
            <a:off x="214313" y="1571625"/>
            <a:ext cx="8929687" cy="1754188"/>
          </a:xfrm>
          <a:prstGeom prst="rect">
            <a:avLst/>
          </a:prstGeom>
          <a:noFill/>
          <a:ln w="9525">
            <a:noFill/>
            <a:miter lim="800000"/>
            <a:headEnd/>
            <a:tailEnd/>
          </a:ln>
        </p:spPr>
        <p:txBody>
          <a:bodyPr>
            <a:spAutoFit/>
          </a:bodyPr>
          <a:lstStyle/>
          <a:p>
            <a:r>
              <a:rPr lang="de-DE">
                <a:solidFill>
                  <a:schemeClr val="tx2"/>
                </a:solidFill>
              </a:rPr>
              <a:t>Der KVL hatte im Damenbereich bei den deutschen Meisterschaften 2012 zwei heiße Eisen im Feuer. Beide schafften den Sprung aufs Treppchen.</a:t>
            </a:r>
          </a:p>
          <a:p>
            <a:r>
              <a:rPr lang="de-DE">
                <a:solidFill>
                  <a:schemeClr val="tx2"/>
                </a:solidFill>
              </a:rPr>
              <a:t>Julia Albert wurde in Villingen-Schwenningen mit einem Kegel Rückstand 3. über die Distanz von 100 Wurf bei den Frauen.</a:t>
            </a:r>
          </a:p>
          <a:p>
            <a:r>
              <a:rPr lang="de-DE">
                <a:solidFill>
                  <a:schemeClr val="tx2"/>
                </a:solidFill>
              </a:rPr>
              <a:t>Bei ihrer letzten U23-Meisterschaft in Augsburg wurde Saskia Seitz zum wiederholten Male deutsche Vizemeisterin. </a:t>
            </a:r>
          </a:p>
        </p:txBody>
      </p:sp>
      <p:sp>
        <p:nvSpPr>
          <p:cNvPr id="7" name="Rectangle 2"/>
          <p:cNvSpPr txBox="1">
            <a:spLocks noRot="1" noChangeArrowheads="1"/>
          </p:cNvSpPr>
          <p:nvPr/>
        </p:nvSpPr>
        <p:spPr bwMode="auto">
          <a:xfrm>
            <a:off x="357188" y="4500563"/>
            <a:ext cx="8510587" cy="1325562"/>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38917" name="Textfeld 7"/>
          <p:cNvSpPr txBox="1">
            <a:spLocks noChangeArrowheads="1"/>
          </p:cNvSpPr>
          <p:nvPr/>
        </p:nvSpPr>
        <p:spPr bwMode="auto">
          <a:xfrm>
            <a:off x="357188" y="5929313"/>
            <a:ext cx="8643937" cy="646112"/>
          </a:xfrm>
          <a:prstGeom prst="rect">
            <a:avLst/>
          </a:prstGeom>
          <a:noFill/>
          <a:ln w="9525">
            <a:noFill/>
            <a:miter lim="800000"/>
            <a:headEnd/>
            <a:tailEnd/>
          </a:ln>
        </p:spPr>
        <p:txBody>
          <a:bodyPr>
            <a:spAutoFit/>
          </a:bodyPr>
          <a:lstStyle/>
          <a:p>
            <a:r>
              <a:rPr lang="de-DE">
                <a:solidFill>
                  <a:schemeClr val="tx2"/>
                </a:solidFill>
              </a:rPr>
              <a:t>Über die Distanz von 200 Wurf erreichte Marco Mergenthaler den 11. Platz bei der deutschen Meisterschaft der U23 männlich im Kegelcenter Schwenningen.</a:t>
            </a:r>
          </a:p>
        </p:txBody>
      </p:sp>
      <p:pic>
        <p:nvPicPr>
          <p:cNvPr id="38918" name="Grafik 8" descr="Augsburg_2012 25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0" y="3071813"/>
            <a:ext cx="2500313" cy="2028825"/>
          </a:xfrm>
          <a:prstGeom prst="rect">
            <a:avLst/>
          </a:prstGeom>
          <a:noFill/>
          <a:ln w="9525">
            <a:noFill/>
            <a:miter lim="800000"/>
            <a:headEnd/>
            <a:tailEnd/>
          </a:ln>
        </p:spPr>
      </p:pic>
      <p:pic>
        <p:nvPicPr>
          <p:cNvPr id="38919" name="Grafik 9" descr="Ausflug_2012 2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357563"/>
            <a:ext cx="1914525" cy="2571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39939" name="TextBox 6"/>
          <p:cNvSpPr txBox="1">
            <a:spLocks noChangeArrowheads="1"/>
          </p:cNvSpPr>
          <p:nvPr/>
        </p:nvSpPr>
        <p:spPr bwMode="auto">
          <a:xfrm>
            <a:off x="3214688" y="1428750"/>
            <a:ext cx="5956300"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2013 Aufstieg in die 3. Bundesliga Nord/Mitte</a:t>
            </a:r>
          </a:p>
          <a:p>
            <a:endParaRPr lang="de-DE" sz="2000">
              <a:solidFill>
                <a:schemeClr val="tx2"/>
              </a:solidFill>
            </a:endParaRPr>
          </a:p>
        </p:txBody>
      </p:sp>
      <p:pic>
        <p:nvPicPr>
          <p:cNvPr id="39940" name="Grafik 6" descr="Ausflug_2012 08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688" y="1857375"/>
            <a:ext cx="7072312" cy="3713163"/>
          </a:xfrm>
          <a:prstGeom prst="rect">
            <a:avLst/>
          </a:prstGeom>
          <a:noFill/>
          <a:ln w="9525">
            <a:noFill/>
            <a:miter lim="800000"/>
            <a:headEnd/>
            <a:tailEnd/>
          </a:ln>
        </p:spPr>
      </p:pic>
      <p:sp>
        <p:nvSpPr>
          <p:cNvPr id="39941" name="Textfeld 7"/>
          <p:cNvSpPr txBox="1">
            <a:spLocks noChangeArrowheads="1"/>
          </p:cNvSpPr>
          <p:nvPr/>
        </p:nvSpPr>
        <p:spPr bwMode="auto">
          <a:xfrm>
            <a:off x="142875" y="5715000"/>
            <a:ext cx="9001125" cy="954088"/>
          </a:xfrm>
          <a:prstGeom prst="rect">
            <a:avLst/>
          </a:prstGeom>
          <a:noFill/>
          <a:ln w="9525">
            <a:noFill/>
            <a:miter lim="800000"/>
            <a:headEnd/>
            <a:tailEnd/>
          </a:ln>
        </p:spPr>
        <p:txBody>
          <a:bodyPr>
            <a:spAutoFit/>
          </a:bodyPr>
          <a:lstStyle/>
          <a:p>
            <a:pPr algn="ctr"/>
            <a:r>
              <a:rPr lang="de-DE" sz="1400">
                <a:solidFill>
                  <a:schemeClr val="tx2"/>
                </a:solidFill>
              </a:rPr>
              <a:t>Stehend v. l.: Hans Deutsch, Tomi Nagy, Oskar Sellner, Matthias Michalske, Erich Smasal, Rainer Jammerthal, Richy Wolfschläger, Stefan Seitz, Uli Zimmermann, Steven Hoffmann </a:t>
            </a:r>
          </a:p>
          <a:p>
            <a:pPr algn="ctr"/>
            <a:r>
              <a:rPr lang="de-DE" sz="1400">
                <a:solidFill>
                  <a:schemeClr val="tx2"/>
                </a:solidFill>
              </a:rPr>
              <a:t>Sitzend v. l.: Jochen Vogt, Dirk Schiller, Marco Mergenthaler, Hermann Lepold. Christian Will</a:t>
            </a:r>
          </a:p>
          <a:p>
            <a:pPr algn="ctr"/>
            <a:r>
              <a:rPr lang="de-DE" sz="1400">
                <a:solidFill>
                  <a:schemeClr val="tx2"/>
                </a:solidFill>
              </a:rPr>
              <a:t>Es fehlt: Jan Löffler</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0963" name="Textfeld 5"/>
          <p:cNvSpPr txBox="1">
            <a:spLocks noChangeArrowheads="1"/>
          </p:cNvSpPr>
          <p:nvPr/>
        </p:nvSpPr>
        <p:spPr bwMode="auto">
          <a:xfrm>
            <a:off x="142875" y="1643063"/>
            <a:ext cx="8858250" cy="3692525"/>
          </a:xfrm>
          <a:prstGeom prst="rect">
            <a:avLst/>
          </a:prstGeom>
          <a:noFill/>
          <a:ln w="9525">
            <a:noFill/>
            <a:miter lim="800000"/>
            <a:headEnd/>
            <a:tailEnd/>
          </a:ln>
        </p:spPr>
        <p:txBody>
          <a:bodyPr>
            <a:spAutoFit/>
          </a:bodyPr>
          <a:lstStyle/>
          <a:p>
            <a:r>
              <a:rPr lang="de-DE">
                <a:solidFill>
                  <a:schemeClr val="tx2"/>
                </a:solidFill>
              </a:rPr>
              <a:t>Über die Distanz 100 Wurf erreichten 2013 Lilo Dürr bei den Frauen und Malina Schwab bei der U23 die deutschen Meisterschaften in Oggersheim. Dabei belegte Lilo den 19. und Malina den 20. Platz.</a:t>
            </a:r>
          </a:p>
          <a:p>
            <a:endParaRPr lang="de-DE">
              <a:solidFill>
                <a:schemeClr val="tx2"/>
              </a:solidFill>
            </a:endParaRPr>
          </a:p>
          <a:p>
            <a:r>
              <a:rPr lang="de-DE">
                <a:solidFill>
                  <a:schemeClr val="tx2"/>
                </a:solidFill>
              </a:rPr>
              <a:t>Eine Woche später belegte Malina bei der 120 Wurf-Meisterschaft in Öhringen erneut den 20. Platz.</a:t>
            </a:r>
          </a:p>
          <a:p>
            <a:endParaRPr lang="de-DE">
              <a:solidFill>
                <a:schemeClr val="tx2"/>
              </a:solidFill>
            </a:endParaRPr>
          </a:p>
          <a:p>
            <a:r>
              <a:rPr lang="de-DE">
                <a:solidFill>
                  <a:schemeClr val="tx2"/>
                </a:solidFill>
              </a:rPr>
              <a:t>Bei den Frauen qualifizierten sich mit Sabine und Sandra Sellner und Saskia Seitz gleich drei Akteurinnen. Sandra und Sabine belegten am Ende die Plätze 11 und 16. </a:t>
            </a:r>
          </a:p>
          <a:p>
            <a:r>
              <a:rPr lang="de-DE">
                <a:solidFill>
                  <a:schemeClr val="tx2"/>
                </a:solidFill>
              </a:rPr>
              <a:t>Saskia erspielte sich bei ihrer ersten Teilnahme an den deutschen Meisterschaften der Frauen sofort den Meistertitel.</a:t>
            </a:r>
          </a:p>
          <a:p>
            <a:endParaRPr lang="de-DE">
              <a:solidFill>
                <a:schemeClr val="tx2"/>
              </a:solidFill>
            </a:endParaRPr>
          </a:p>
          <a:p>
            <a:endParaRPr lang="de-DE">
              <a:solidFill>
                <a:schemeClr val="tx2"/>
              </a:solidFill>
            </a:endParaRPr>
          </a:p>
        </p:txBody>
      </p:sp>
      <p:pic>
        <p:nvPicPr>
          <p:cNvPr id="40964" name="Grafik 6" descr="DSC_000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6313" y="4714875"/>
            <a:ext cx="2428875" cy="19224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5123" name="TextBox 6"/>
          <p:cNvSpPr txBox="1">
            <a:spLocks noChangeArrowheads="1"/>
          </p:cNvSpPr>
          <p:nvPr/>
        </p:nvSpPr>
        <p:spPr bwMode="auto">
          <a:xfrm>
            <a:off x="3000375"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dirty="0">
                <a:solidFill>
                  <a:schemeClr val="tx2"/>
                </a:solidFill>
              </a:rPr>
              <a:t> 2005 </a:t>
            </a:r>
            <a:r>
              <a:rPr lang="de-DE" sz="2000" b="1" dirty="0" smtClean="0">
                <a:solidFill>
                  <a:schemeClr val="tx2"/>
                </a:solidFill>
              </a:rPr>
              <a:t>Anbau / </a:t>
            </a:r>
            <a:r>
              <a:rPr lang="de-DE" sz="2000" b="1" dirty="0">
                <a:solidFill>
                  <a:schemeClr val="tx2"/>
                </a:solidFill>
              </a:rPr>
              <a:t>Vergrößerung der Umkleide</a:t>
            </a:r>
          </a:p>
        </p:txBody>
      </p:sp>
      <p:pic>
        <p:nvPicPr>
          <p:cNvPr id="5124" name="Grafik 4" descr="Dachdecker 01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143125"/>
            <a:ext cx="5929313" cy="4446588"/>
          </a:xfrm>
          <a:prstGeom prst="rect">
            <a:avLst/>
          </a:prstGeom>
          <a:noFill/>
          <a:ln w="9525">
            <a:noFill/>
            <a:miter lim="800000"/>
            <a:headEnd/>
            <a:tailEnd/>
          </a:ln>
        </p:spPr>
      </p:pic>
      <p:sp>
        <p:nvSpPr>
          <p:cNvPr id="5125" name="Textfeld 5"/>
          <p:cNvSpPr txBox="1">
            <a:spLocks noChangeArrowheads="1"/>
          </p:cNvSpPr>
          <p:nvPr/>
        </p:nvSpPr>
        <p:spPr bwMode="auto">
          <a:xfrm>
            <a:off x="6572250" y="3429000"/>
            <a:ext cx="2428875" cy="2586038"/>
          </a:xfrm>
          <a:prstGeom prst="rect">
            <a:avLst/>
          </a:prstGeom>
          <a:noFill/>
          <a:ln w="9525">
            <a:noFill/>
            <a:miter lim="800000"/>
            <a:headEnd/>
            <a:tailEnd/>
          </a:ln>
        </p:spPr>
        <p:txBody>
          <a:bodyPr>
            <a:spAutoFit/>
          </a:bodyPr>
          <a:lstStyle/>
          <a:p>
            <a:r>
              <a:rPr lang="de-DE">
                <a:solidFill>
                  <a:schemeClr val="tx2"/>
                </a:solidFill>
              </a:rPr>
              <a:t>Im Jahre 2004 entschieden die Mitglieder des KVL die bisherigen Umkleidekabinen zu vergrößern. Ein Jahr später wurde der Anbau mit ca. 45 qm fertiggestellt.</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248609" y="220176"/>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41987" name="Textfeld 5"/>
          <p:cNvSpPr txBox="1">
            <a:spLocks noChangeArrowheads="1"/>
          </p:cNvSpPr>
          <p:nvPr/>
        </p:nvSpPr>
        <p:spPr bwMode="auto">
          <a:xfrm>
            <a:off x="142875" y="1643063"/>
            <a:ext cx="8858250" cy="646112"/>
          </a:xfrm>
          <a:prstGeom prst="rect">
            <a:avLst/>
          </a:prstGeom>
          <a:noFill/>
          <a:ln w="9525">
            <a:noFill/>
            <a:miter lim="800000"/>
            <a:headEnd/>
            <a:tailEnd/>
          </a:ln>
        </p:spPr>
        <p:txBody>
          <a:bodyPr>
            <a:spAutoFit/>
          </a:bodyPr>
          <a:lstStyle/>
          <a:p>
            <a:endParaRPr lang="de-DE">
              <a:solidFill>
                <a:schemeClr val="tx2"/>
              </a:solidFill>
            </a:endParaRPr>
          </a:p>
          <a:p>
            <a:endParaRPr lang="de-DE">
              <a:solidFill>
                <a:schemeClr val="tx2"/>
              </a:solidFill>
            </a:endParaRPr>
          </a:p>
        </p:txBody>
      </p:sp>
      <p:sp>
        <p:nvSpPr>
          <p:cNvPr id="41988" name="Textfeld 4"/>
          <p:cNvSpPr txBox="1">
            <a:spLocks noChangeArrowheads="1"/>
          </p:cNvSpPr>
          <p:nvPr/>
        </p:nvSpPr>
        <p:spPr bwMode="auto">
          <a:xfrm>
            <a:off x="214313" y="1571625"/>
            <a:ext cx="8786812" cy="3692525"/>
          </a:xfrm>
          <a:prstGeom prst="rect">
            <a:avLst/>
          </a:prstGeom>
          <a:noFill/>
          <a:ln w="9525">
            <a:noFill/>
            <a:miter lim="800000"/>
            <a:headEnd/>
            <a:tailEnd/>
          </a:ln>
        </p:spPr>
        <p:txBody>
          <a:bodyPr>
            <a:spAutoFit/>
          </a:bodyPr>
          <a:lstStyle/>
          <a:p>
            <a:r>
              <a:rPr lang="de-DE">
                <a:solidFill>
                  <a:schemeClr val="tx2"/>
                </a:solidFill>
              </a:rPr>
              <a:t>Drei KVL-Akteure traten in drei Altersklassen bei den deutschen Meisterschaften an.</a:t>
            </a:r>
          </a:p>
          <a:p>
            <a:r>
              <a:rPr lang="de-DE">
                <a:solidFill>
                  <a:schemeClr val="tx2"/>
                </a:solidFill>
              </a:rPr>
              <a:t>Marco Mergenthaler wurde in der Altersklasse U 23 sehr guter 6. über 200 Wurf in Ludwigshafen.</a:t>
            </a:r>
          </a:p>
          <a:p>
            <a:endParaRPr lang="de-DE">
              <a:solidFill>
                <a:schemeClr val="tx2"/>
              </a:solidFill>
            </a:endParaRPr>
          </a:p>
          <a:p>
            <a:endParaRPr lang="de-DE">
              <a:solidFill>
                <a:schemeClr val="tx2"/>
              </a:solidFill>
            </a:endParaRPr>
          </a:p>
          <a:p>
            <a:r>
              <a:rPr lang="de-DE">
                <a:solidFill>
                  <a:schemeClr val="tx2"/>
                </a:solidFill>
              </a:rPr>
              <a:t>Matthias Michalske qualifizierte sich für die deutsche </a:t>
            </a:r>
          </a:p>
          <a:p>
            <a:r>
              <a:rPr lang="de-DE">
                <a:solidFill>
                  <a:schemeClr val="tx2"/>
                </a:solidFill>
              </a:rPr>
              <a:t>Meisterschaft über 120 Wurf in Öhringen. Er verpasste als </a:t>
            </a:r>
          </a:p>
          <a:p>
            <a:r>
              <a:rPr lang="de-DE">
                <a:solidFill>
                  <a:schemeClr val="tx2"/>
                </a:solidFill>
              </a:rPr>
              <a:t>15. den Endlauf leider sehr deutlich.</a:t>
            </a:r>
          </a:p>
          <a:p>
            <a:endParaRPr lang="de-DE">
              <a:solidFill>
                <a:schemeClr val="tx2"/>
              </a:solidFill>
            </a:endParaRPr>
          </a:p>
          <a:p>
            <a:r>
              <a:rPr lang="de-DE">
                <a:solidFill>
                  <a:schemeClr val="tx2"/>
                </a:solidFill>
              </a:rPr>
              <a:t>                        </a:t>
            </a:r>
          </a:p>
          <a:p>
            <a:endParaRPr lang="de-DE">
              <a:solidFill>
                <a:schemeClr val="tx2"/>
              </a:solidFill>
            </a:endParaRPr>
          </a:p>
          <a:p>
            <a:r>
              <a:rPr lang="de-DE">
                <a:solidFill>
                  <a:schemeClr val="tx2"/>
                </a:solidFill>
              </a:rPr>
              <a:t>                        Jochen Vogt erspielte sich in der Altersklasse </a:t>
            </a:r>
          </a:p>
          <a:p>
            <a:r>
              <a:rPr lang="de-DE">
                <a:solidFill>
                  <a:schemeClr val="tx2"/>
                </a:solidFill>
              </a:rPr>
              <a:t>                        Senioren A in Freiburg einen 17. Platz.  </a:t>
            </a:r>
          </a:p>
        </p:txBody>
      </p:sp>
      <p:pic>
        <p:nvPicPr>
          <p:cNvPr id="41989" name="Grafik 7" descr="2013_07_26_Hochzeit 71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4214813"/>
            <a:ext cx="1500188" cy="2071687"/>
          </a:xfrm>
          <a:prstGeom prst="rect">
            <a:avLst/>
          </a:prstGeom>
          <a:noFill/>
          <a:ln w="9525">
            <a:noFill/>
            <a:miter lim="800000"/>
            <a:headEnd/>
            <a:tailEnd/>
          </a:ln>
        </p:spPr>
      </p:pic>
      <p:pic>
        <p:nvPicPr>
          <p:cNvPr id="41990" name="Grafik 9" descr="2013_08_31 040_Michalske_Matthia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2571750"/>
            <a:ext cx="1824038" cy="2786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3011" name="TextBox 6"/>
          <p:cNvSpPr txBox="1">
            <a:spLocks noChangeArrowheads="1"/>
          </p:cNvSpPr>
          <p:nvPr/>
        </p:nvSpPr>
        <p:spPr bwMode="auto">
          <a:xfrm>
            <a:off x="3214688" y="1428750"/>
            <a:ext cx="3508375"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2013 DKBC-Pokal-Sieger</a:t>
            </a:r>
          </a:p>
          <a:p>
            <a:endParaRPr lang="de-DE" sz="2000">
              <a:solidFill>
                <a:schemeClr val="tx2"/>
              </a:solidFill>
            </a:endParaRPr>
          </a:p>
        </p:txBody>
      </p:sp>
      <p:sp>
        <p:nvSpPr>
          <p:cNvPr id="43012" name="Textfeld 7"/>
          <p:cNvSpPr txBox="1">
            <a:spLocks noChangeArrowheads="1"/>
          </p:cNvSpPr>
          <p:nvPr/>
        </p:nvSpPr>
        <p:spPr bwMode="auto">
          <a:xfrm>
            <a:off x="4429125" y="2571750"/>
            <a:ext cx="3714750" cy="2586038"/>
          </a:xfrm>
          <a:prstGeom prst="rect">
            <a:avLst/>
          </a:prstGeom>
          <a:noFill/>
          <a:ln w="9525">
            <a:noFill/>
            <a:miter lim="800000"/>
            <a:headEnd/>
            <a:tailEnd/>
          </a:ln>
        </p:spPr>
        <p:txBody>
          <a:bodyPr>
            <a:spAutoFit/>
          </a:bodyPr>
          <a:lstStyle/>
          <a:p>
            <a:r>
              <a:rPr lang="de-DE">
                <a:solidFill>
                  <a:schemeClr val="tx2"/>
                </a:solidFill>
              </a:rPr>
              <a:t>Das Siegerteam:</a:t>
            </a:r>
          </a:p>
          <a:p>
            <a:r>
              <a:rPr lang="de-DE">
                <a:solidFill>
                  <a:schemeClr val="tx2"/>
                </a:solidFill>
              </a:rPr>
              <a:t>Jenny Seitz, Jessica Dreher, Nina Raileanu, Sandra Sellner, Sabine Sellner, Melina Zimmermann, Saskia Seitz, Tanja Michalske, Bianca Hirschel</a:t>
            </a:r>
          </a:p>
          <a:p>
            <a:endParaRPr lang="de-DE">
              <a:solidFill>
                <a:schemeClr val="tx2"/>
              </a:solidFill>
            </a:endParaRPr>
          </a:p>
          <a:p>
            <a:r>
              <a:rPr lang="de-DE">
                <a:solidFill>
                  <a:schemeClr val="tx2"/>
                </a:solidFill>
              </a:rPr>
              <a:t>Trainer:</a:t>
            </a:r>
          </a:p>
          <a:p>
            <a:r>
              <a:rPr lang="de-DE">
                <a:solidFill>
                  <a:schemeClr val="tx2"/>
                </a:solidFill>
              </a:rPr>
              <a:t>Harald Seitz, Stefan Schneidawind</a:t>
            </a:r>
          </a:p>
        </p:txBody>
      </p:sp>
      <p:pic>
        <p:nvPicPr>
          <p:cNvPr id="43013" name="Picture 2" descr="L:\11 KV Liedolsheim\Damen\Saison 2012-2013\2013_06_DKBC_Pokal_Öhringen\Bilder\erehrung\DSC_00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0" y="1928813"/>
            <a:ext cx="3048000" cy="4584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3214688" y="1428750"/>
            <a:ext cx="4894262" cy="708025"/>
          </a:xfrm>
          <a:prstGeom prst="rect">
            <a:avLst/>
          </a:prstGeom>
          <a:noFill/>
          <a:ln w="9525">
            <a:noFill/>
            <a:miter lim="800000"/>
            <a:headEnd/>
            <a:tailEnd/>
          </a:ln>
        </p:spPr>
        <p:txBody>
          <a:bodyPr wrap="none">
            <a:spAutoFit/>
          </a:bodyPr>
          <a:lstStyle/>
          <a:p>
            <a:pPr>
              <a:buFont typeface="Wingdings" charset="2"/>
              <a:buChar char="²"/>
            </a:pPr>
            <a:r>
              <a:rPr lang="de-DE" sz="2000" b="1">
                <a:solidFill>
                  <a:schemeClr val="tx2"/>
                </a:solidFill>
              </a:rPr>
              <a:t> 2013 NBC-Pokal-Sieger in Augsburg</a:t>
            </a:r>
          </a:p>
          <a:p>
            <a:endParaRPr lang="de-DE" sz="2000">
              <a:solidFill>
                <a:schemeClr val="tx2"/>
              </a:solidFill>
            </a:endParaRPr>
          </a:p>
        </p:txBody>
      </p:sp>
      <p:sp>
        <p:nvSpPr>
          <p:cNvPr id="44036" name="Textfeld 7"/>
          <p:cNvSpPr txBox="1">
            <a:spLocks noChangeArrowheads="1"/>
          </p:cNvSpPr>
          <p:nvPr/>
        </p:nvSpPr>
        <p:spPr bwMode="auto">
          <a:xfrm>
            <a:off x="5715000" y="3071813"/>
            <a:ext cx="3286125" cy="2586037"/>
          </a:xfrm>
          <a:prstGeom prst="rect">
            <a:avLst/>
          </a:prstGeom>
          <a:noFill/>
          <a:ln w="9525">
            <a:noFill/>
            <a:miter lim="800000"/>
            <a:headEnd/>
            <a:tailEnd/>
          </a:ln>
        </p:spPr>
        <p:txBody>
          <a:bodyPr>
            <a:spAutoFit/>
          </a:bodyPr>
          <a:lstStyle/>
          <a:p>
            <a:r>
              <a:rPr lang="de-DE">
                <a:solidFill>
                  <a:schemeClr val="tx2"/>
                </a:solidFill>
              </a:rPr>
              <a:t>Stehend: Tanja Michalske, Saskia Seitz, Yvonne Lauer, Sabine Sellner, Nina Raileanu</a:t>
            </a:r>
          </a:p>
          <a:p>
            <a:endParaRPr lang="de-DE">
              <a:solidFill>
                <a:schemeClr val="tx2"/>
              </a:solidFill>
            </a:endParaRPr>
          </a:p>
          <a:p>
            <a:r>
              <a:rPr lang="de-DE">
                <a:solidFill>
                  <a:schemeClr val="tx2"/>
                </a:solidFill>
              </a:rPr>
              <a:t>Kniend: Jenny Seitz, Melina Zimmermann, Sandra Sellner, Aneta Ifrim, Jessica Dreher</a:t>
            </a:r>
          </a:p>
          <a:p>
            <a:endParaRPr lang="de-DE">
              <a:solidFill>
                <a:schemeClr val="tx2"/>
              </a:solidFill>
            </a:endParaRPr>
          </a:p>
          <a:p>
            <a:r>
              <a:rPr lang="de-DE">
                <a:solidFill>
                  <a:schemeClr val="tx2"/>
                </a:solidFill>
              </a:rPr>
              <a:t>Liegend: Adela Ban</a:t>
            </a:r>
          </a:p>
        </p:txBody>
      </p:sp>
      <p:pic>
        <p:nvPicPr>
          <p:cNvPr id="44037" name="Grafik 5" descr="NB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2143125"/>
            <a:ext cx="5219700" cy="3914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5059" name="TextBox 6"/>
          <p:cNvSpPr txBox="1">
            <a:spLocks noChangeArrowheads="1"/>
          </p:cNvSpPr>
          <p:nvPr/>
        </p:nvSpPr>
        <p:spPr bwMode="auto">
          <a:xfrm>
            <a:off x="3214688" y="1428750"/>
            <a:ext cx="4852987" cy="708025"/>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DM 2014 in Villingen-Schwenningen</a:t>
            </a:r>
          </a:p>
          <a:p>
            <a:endParaRPr lang="de-DE" sz="2000" dirty="0">
              <a:solidFill>
                <a:schemeClr val="tx2"/>
              </a:solidFill>
            </a:endParaRPr>
          </a:p>
        </p:txBody>
      </p:sp>
      <p:sp>
        <p:nvSpPr>
          <p:cNvPr id="45060" name="Textfeld 5"/>
          <p:cNvSpPr txBox="1">
            <a:spLocks noChangeArrowheads="1"/>
          </p:cNvSpPr>
          <p:nvPr/>
        </p:nvSpPr>
        <p:spPr bwMode="auto">
          <a:xfrm>
            <a:off x="357188" y="2643188"/>
            <a:ext cx="8429625" cy="3970337"/>
          </a:xfrm>
          <a:prstGeom prst="rect">
            <a:avLst/>
          </a:prstGeom>
          <a:noFill/>
          <a:ln w="9525">
            <a:noFill/>
            <a:miter lim="800000"/>
            <a:headEnd/>
            <a:tailEnd/>
          </a:ln>
        </p:spPr>
        <p:txBody>
          <a:bodyPr>
            <a:spAutoFit/>
          </a:bodyPr>
          <a:lstStyle/>
          <a:p>
            <a:r>
              <a:rPr lang="de-DE">
                <a:solidFill>
                  <a:schemeClr val="tx2"/>
                </a:solidFill>
              </a:rPr>
              <a:t>Der KVL schickte bei diesen deutschen Meisterschaften 4 Spielerinnen an den Start.</a:t>
            </a:r>
          </a:p>
          <a:p>
            <a:r>
              <a:rPr lang="de-DE">
                <a:solidFill>
                  <a:schemeClr val="tx2"/>
                </a:solidFill>
              </a:rPr>
              <a:t>Melina Zimmermann und Jessy Dreher vertraten die Farben des Vereins bei der U23. Am Ende erzielte Melina den 12. und Jessy den 23. Platz.</a:t>
            </a:r>
          </a:p>
          <a:p>
            <a:r>
              <a:rPr lang="de-DE">
                <a:solidFill>
                  <a:schemeClr val="tx2"/>
                </a:solidFill>
              </a:rPr>
              <a:t>Am Start bei den Frauen waren Saskia Seitz und Sabine Sellner. Sabine beendete die Qualifikation auf dem 17. Rang und Saskia erreichte als 4. die </a:t>
            </a:r>
          </a:p>
          <a:p>
            <a:r>
              <a:rPr lang="de-DE">
                <a:solidFill>
                  <a:schemeClr val="tx2"/>
                </a:solidFill>
              </a:rPr>
              <a:t>K.o.-Runde. Um ihren Titel von 2013 zu verteidigen waren am Sonntag drei weitere Siege über jeweils 120 Wurf notwendig. Mit einer konzentrierten Leistung kam es zu einem Finale gegen ihre Nationalmannschaftskollegin Corinna Kastner. Ein hochdramatisches Endspiel wurde mit dem letzen Wurf entschieden. Corinna Kastner hatte mit ihrem letzten Wurf die Chance alles klar zu machen, indem sie aufs volle Bild mindestens eine 5 erzielt. 4 Kegel waren zum Glück für Saskia einer zu wenig und bedeuteten die erfolgreiche Titelverteidigung.</a:t>
            </a:r>
          </a:p>
          <a:p>
            <a:endParaRPr lang="de-DE"/>
          </a:p>
        </p:txBody>
      </p:sp>
      <p:pic>
        <p:nvPicPr>
          <p:cNvPr id="45061" name="Grafik 6" descr="saskia_seitz_mh_vi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357188"/>
            <a:ext cx="2428875" cy="2214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5059" name="TextBox 6"/>
          <p:cNvSpPr txBox="1">
            <a:spLocks noChangeArrowheads="1"/>
          </p:cNvSpPr>
          <p:nvPr/>
        </p:nvSpPr>
        <p:spPr bwMode="auto">
          <a:xfrm>
            <a:off x="3214688" y="1428750"/>
            <a:ext cx="5875519" cy="1015663"/>
          </a:xfrm>
          <a:prstGeom prst="rect">
            <a:avLst/>
          </a:prstGeom>
          <a:noFill/>
          <a:ln w="9525">
            <a:noFill/>
            <a:miter lim="800000"/>
            <a:headEnd/>
            <a:tailEnd/>
          </a:ln>
        </p:spPr>
        <p:txBody>
          <a:bodyPr wrap="none">
            <a:spAutoFit/>
          </a:bodyPr>
          <a:lstStyle/>
          <a:p>
            <a:pPr algn="ctr">
              <a:buFont typeface="Wingdings" charset="2"/>
              <a:buChar char="²"/>
            </a:pPr>
            <a:r>
              <a:rPr lang="de-DE" sz="2000" b="1" dirty="0">
                <a:solidFill>
                  <a:schemeClr val="tx2"/>
                </a:solidFill>
              </a:rPr>
              <a:t> </a:t>
            </a:r>
            <a:r>
              <a:rPr lang="de-DE" sz="2000" b="1" dirty="0" smtClean="0">
                <a:solidFill>
                  <a:schemeClr val="tx2"/>
                </a:solidFill>
              </a:rPr>
              <a:t>3. Deutscher </a:t>
            </a:r>
            <a:r>
              <a:rPr lang="de-DE" sz="2000" b="1" dirty="0">
                <a:solidFill>
                  <a:schemeClr val="tx2"/>
                </a:solidFill>
              </a:rPr>
              <a:t>Meister 1. Bundesliga 120 Wurf</a:t>
            </a:r>
            <a:endParaRPr lang="de-DE" sz="2000" b="1" dirty="0" smtClean="0">
              <a:solidFill>
                <a:schemeClr val="tx2"/>
              </a:solidFill>
            </a:endParaRPr>
          </a:p>
          <a:p>
            <a:pPr algn="ctr"/>
            <a:r>
              <a:rPr lang="de-DE" sz="2000" b="1" dirty="0" smtClean="0">
                <a:solidFill>
                  <a:schemeClr val="tx2"/>
                </a:solidFill>
              </a:rPr>
              <a:t>Saison 2014 / 2015  </a:t>
            </a:r>
            <a:endParaRPr lang="de-DE" sz="2000" b="1" dirty="0">
              <a:solidFill>
                <a:schemeClr val="tx2"/>
              </a:solidFill>
            </a:endParaRPr>
          </a:p>
          <a:p>
            <a:endParaRPr lang="de-DE" sz="2000" dirty="0">
              <a:solidFill>
                <a:schemeClr val="tx2"/>
              </a:solidFill>
            </a:endParaRPr>
          </a:p>
        </p:txBody>
      </p:sp>
      <p:sp>
        <p:nvSpPr>
          <p:cNvPr id="45060" name="Textfeld 5"/>
          <p:cNvSpPr txBox="1">
            <a:spLocks noChangeArrowheads="1"/>
          </p:cNvSpPr>
          <p:nvPr/>
        </p:nvSpPr>
        <p:spPr bwMode="auto">
          <a:xfrm>
            <a:off x="5921855" y="3284984"/>
            <a:ext cx="3168352" cy="2031325"/>
          </a:xfrm>
          <a:prstGeom prst="rect">
            <a:avLst/>
          </a:prstGeom>
          <a:noFill/>
          <a:ln w="9525">
            <a:noFill/>
            <a:miter lim="800000"/>
            <a:headEnd/>
            <a:tailEnd/>
          </a:ln>
        </p:spPr>
        <p:txBody>
          <a:bodyPr wrap="square">
            <a:spAutoFit/>
          </a:bodyPr>
          <a:lstStyle/>
          <a:p>
            <a:endParaRPr lang="de-DE" dirty="0" smtClean="0">
              <a:solidFill>
                <a:schemeClr val="tx2"/>
              </a:solidFill>
            </a:endParaRPr>
          </a:p>
          <a:p>
            <a:r>
              <a:rPr lang="de-DE" dirty="0" smtClean="0">
                <a:solidFill>
                  <a:schemeClr val="tx2"/>
                </a:solidFill>
              </a:rPr>
              <a:t>In einer spannenden Saison 2014 / 2015 schaffte die 1. Damenmannschaft des KVL den 3. Platz in der 1. Bundesliga 120 Wurf.</a:t>
            </a:r>
            <a:endParaRPr lang="de-DE" dirty="0">
              <a:solidFill>
                <a:schemeClr val="tx2"/>
              </a:solidFill>
            </a:endParaRPr>
          </a:p>
          <a:p>
            <a:endParaRPr lang="de-DE" dirty="0"/>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032" y="2444413"/>
            <a:ext cx="5508104" cy="3672069"/>
          </a:xfrm>
          <a:prstGeom prst="rect">
            <a:avLst/>
          </a:prstGeom>
        </p:spPr>
      </p:pic>
    </p:spTree>
    <p:extLst>
      <p:ext uri="{BB962C8B-B14F-4D97-AF65-F5344CB8AC3E}">
        <p14:creationId xmlns:p14="http://schemas.microsoft.com/office/powerpoint/2010/main" val="3167206177"/>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1772816"/>
            <a:ext cx="2157696" cy="3234466"/>
          </a:xfrm>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4" y="3140968"/>
            <a:ext cx="4427984" cy="2951989"/>
          </a:xfrm>
          <a:prstGeom prst="rect">
            <a:avLst/>
          </a:prstGeom>
        </p:spPr>
      </p:pic>
      <p:sp>
        <p:nvSpPr>
          <p:cNvPr id="6" name="TextBox 4"/>
          <p:cNvSpPr txBox="1">
            <a:spLocks noChangeArrowheads="1"/>
          </p:cNvSpPr>
          <p:nvPr/>
        </p:nvSpPr>
        <p:spPr bwMode="auto">
          <a:xfrm>
            <a:off x="3295600" y="2156083"/>
            <a:ext cx="4876800" cy="984885"/>
          </a:xfrm>
          <a:prstGeom prst="rect">
            <a:avLst/>
          </a:prstGeom>
          <a:noFill/>
          <a:ln w="9525">
            <a:noFill/>
            <a:miter lim="800000"/>
            <a:headEnd/>
            <a:tailEnd/>
          </a:ln>
        </p:spPr>
        <p:txBody>
          <a:bodyPr anchor="ctr">
            <a:spAutoFit/>
          </a:bodyPr>
          <a:lstStyle/>
          <a:p>
            <a:pPr algn="ctr"/>
            <a:r>
              <a:rPr lang="de-DE" sz="2000" dirty="0" smtClean="0">
                <a:solidFill>
                  <a:schemeClr val="tx2"/>
                </a:solidFill>
              </a:rPr>
              <a:t>Stefan Seitz wird 2015 in Augsburg souverän Deutscher Meister 120 Wurf</a:t>
            </a:r>
            <a:r>
              <a:rPr lang="de-DE" dirty="0">
                <a:solidFill>
                  <a:schemeClr val="tx2"/>
                </a:solidFill>
              </a:rPr>
              <a:t/>
            </a:r>
            <a:br>
              <a:rPr lang="de-DE" dirty="0">
                <a:solidFill>
                  <a:schemeClr val="tx2"/>
                </a:solidFill>
              </a:rPr>
            </a:br>
            <a:r>
              <a:rPr lang="de-DE" dirty="0">
                <a:solidFill>
                  <a:schemeClr val="tx2"/>
                </a:solidFill>
              </a:rPr>
              <a:t>     </a:t>
            </a:r>
          </a:p>
        </p:txBody>
      </p:sp>
      <p:sp>
        <p:nvSpPr>
          <p:cNvPr id="9" name="Rectangle 2"/>
          <p:cNvSpPr txBox="1">
            <a:spLocks noGrp="1" noRot="1" noChangeArrowheads="1"/>
          </p:cNvSpPr>
          <p:nvPr>
            <p:ph type="title"/>
          </p:nvPr>
        </p:nvSpPr>
        <p:spPr bwMode="auto">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Herren</a:t>
            </a:r>
          </a:p>
        </p:txBody>
      </p:sp>
      <p:sp>
        <p:nvSpPr>
          <p:cNvPr id="7" name="TextBox 6"/>
          <p:cNvSpPr txBox="1">
            <a:spLocks noChangeArrowheads="1"/>
          </p:cNvSpPr>
          <p:nvPr/>
        </p:nvSpPr>
        <p:spPr bwMode="auto">
          <a:xfrm>
            <a:off x="3214688" y="1428750"/>
            <a:ext cx="3097451"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DM </a:t>
            </a:r>
            <a:r>
              <a:rPr lang="de-DE" sz="2000" b="1" dirty="0" smtClean="0">
                <a:solidFill>
                  <a:schemeClr val="tx2"/>
                </a:solidFill>
              </a:rPr>
              <a:t>2015 </a:t>
            </a:r>
            <a:r>
              <a:rPr lang="de-DE" sz="2000" b="1" dirty="0">
                <a:solidFill>
                  <a:schemeClr val="tx2"/>
                </a:solidFill>
              </a:rPr>
              <a:t>in </a:t>
            </a:r>
            <a:r>
              <a:rPr lang="de-DE" sz="2000" b="1" dirty="0" smtClean="0">
                <a:solidFill>
                  <a:schemeClr val="tx2"/>
                </a:solidFill>
              </a:rPr>
              <a:t>Augsburg</a:t>
            </a:r>
            <a:endParaRPr lang="de-DE" sz="2000" b="1" dirty="0">
              <a:solidFill>
                <a:schemeClr val="tx2"/>
              </a:solidFill>
            </a:endParaRPr>
          </a:p>
          <a:p>
            <a:endParaRPr lang="de-DE" sz="2000" dirty="0">
              <a:solidFill>
                <a:schemeClr val="tx2"/>
              </a:solidFill>
            </a:endParaRPr>
          </a:p>
        </p:txBody>
      </p:sp>
    </p:spTree>
    <p:extLst>
      <p:ext uri="{BB962C8B-B14F-4D97-AF65-F5344CB8AC3E}">
        <p14:creationId xmlns:p14="http://schemas.microsoft.com/office/powerpoint/2010/main" val="3408721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5311262"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2015 DKBC-Vize Pokal-Sieger </a:t>
            </a:r>
            <a:r>
              <a:rPr lang="de-DE" sz="2000" b="1" dirty="0">
                <a:solidFill>
                  <a:schemeClr val="tx2"/>
                </a:solidFill>
              </a:rPr>
              <a:t>in </a:t>
            </a:r>
            <a:r>
              <a:rPr lang="de-DE" sz="2000" b="1" dirty="0" smtClean="0">
                <a:solidFill>
                  <a:schemeClr val="tx2"/>
                </a:solidFill>
              </a:rPr>
              <a:t>Lorsch</a:t>
            </a:r>
            <a:endParaRPr lang="de-DE" sz="2000" b="1" dirty="0">
              <a:solidFill>
                <a:schemeClr val="tx2"/>
              </a:solidFill>
            </a:endParaRPr>
          </a:p>
          <a:p>
            <a:endParaRPr lang="de-DE" sz="2000" dirty="0">
              <a:solidFill>
                <a:schemeClr val="tx2"/>
              </a:solidFill>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599" y="1878864"/>
            <a:ext cx="6912769" cy="4828254"/>
          </a:xfrm>
          <a:prstGeom prst="rect">
            <a:avLst/>
          </a:prstGeom>
        </p:spPr>
      </p:pic>
    </p:spTree>
    <p:extLst>
      <p:ext uri="{BB962C8B-B14F-4D97-AF65-F5344CB8AC3E}">
        <p14:creationId xmlns:p14="http://schemas.microsoft.com/office/powerpoint/2010/main" val="77559654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5285421"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2015 NBC Pokal Sieger in Ritzing (AUT)</a:t>
            </a:r>
            <a:endParaRPr lang="de-DE" sz="2000" b="1" dirty="0">
              <a:solidFill>
                <a:schemeClr val="tx2"/>
              </a:solidFill>
            </a:endParaRPr>
          </a:p>
          <a:p>
            <a:endParaRPr lang="de-DE" sz="2000" dirty="0">
              <a:solidFill>
                <a:schemeClr val="tx2"/>
              </a:solidFill>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2121040"/>
            <a:ext cx="5139940" cy="3426626"/>
          </a:xfrm>
          <a:prstGeom prst="rect">
            <a:avLst/>
          </a:prstGeom>
        </p:spPr>
      </p:pic>
      <p:sp>
        <p:nvSpPr>
          <p:cNvPr id="5" name="Textfeld 4"/>
          <p:cNvSpPr txBox="1"/>
          <p:nvPr/>
        </p:nvSpPr>
        <p:spPr>
          <a:xfrm>
            <a:off x="6012160" y="2120662"/>
            <a:ext cx="2800053" cy="3416320"/>
          </a:xfrm>
          <a:prstGeom prst="rect">
            <a:avLst/>
          </a:prstGeom>
          <a:noFill/>
        </p:spPr>
        <p:txBody>
          <a:bodyPr wrap="square" rtlCol="0">
            <a:spAutoFit/>
          </a:bodyPr>
          <a:lstStyle/>
          <a:p>
            <a:r>
              <a:rPr lang="fr-FR" dirty="0" err="1" smtClean="0"/>
              <a:t>Nach</a:t>
            </a:r>
            <a:r>
              <a:rPr lang="fr-FR" dirty="0" smtClean="0"/>
              <a:t> </a:t>
            </a:r>
            <a:r>
              <a:rPr lang="fr-FR" dirty="0" err="1" smtClean="0"/>
              <a:t>dem</a:t>
            </a:r>
            <a:r>
              <a:rPr lang="fr-FR" dirty="0" smtClean="0"/>
              <a:t> NBC </a:t>
            </a:r>
            <a:r>
              <a:rPr lang="fr-FR" dirty="0" err="1" smtClean="0"/>
              <a:t>Pokal</a:t>
            </a:r>
            <a:r>
              <a:rPr lang="fr-FR" dirty="0" smtClean="0"/>
              <a:t> Sieg 2013 </a:t>
            </a:r>
            <a:r>
              <a:rPr lang="fr-FR" dirty="0" err="1" smtClean="0"/>
              <a:t>gewannen</a:t>
            </a:r>
            <a:r>
              <a:rPr lang="fr-FR" dirty="0" smtClean="0"/>
              <a:t> die KVL </a:t>
            </a:r>
            <a:r>
              <a:rPr lang="fr-FR" dirty="0" err="1" smtClean="0"/>
              <a:t>Mädels</a:t>
            </a:r>
            <a:r>
              <a:rPr lang="fr-FR" dirty="0" smtClean="0"/>
              <a:t> </a:t>
            </a:r>
            <a:r>
              <a:rPr lang="fr-FR" dirty="0" err="1" smtClean="0"/>
              <a:t>erneut</a:t>
            </a:r>
            <a:r>
              <a:rPr lang="fr-FR" dirty="0" smtClean="0"/>
              <a:t> den </a:t>
            </a:r>
            <a:r>
              <a:rPr lang="fr-FR" dirty="0" err="1" smtClean="0"/>
              <a:t>Pokal</a:t>
            </a:r>
            <a:r>
              <a:rPr lang="fr-FR" dirty="0" smtClean="0"/>
              <a:t> </a:t>
            </a:r>
            <a:r>
              <a:rPr lang="fr-FR" dirty="0" err="1" smtClean="0"/>
              <a:t>im</a:t>
            </a:r>
            <a:r>
              <a:rPr lang="fr-FR" dirty="0" smtClean="0"/>
              <a:t> </a:t>
            </a:r>
            <a:r>
              <a:rPr lang="fr-FR" dirty="0" err="1" smtClean="0"/>
              <a:t>österreichischen</a:t>
            </a:r>
            <a:r>
              <a:rPr lang="fr-FR" dirty="0" smtClean="0"/>
              <a:t> Ritzing. Als </a:t>
            </a:r>
            <a:r>
              <a:rPr lang="fr-FR" dirty="0" err="1" smtClean="0"/>
              <a:t>dritter</a:t>
            </a:r>
            <a:r>
              <a:rPr lang="fr-FR" dirty="0" smtClean="0"/>
              <a:t> der </a:t>
            </a:r>
            <a:r>
              <a:rPr lang="fr-FR" dirty="0" err="1" smtClean="0"/>
              <a:t>Qualifikation</a:t>
            </a:r>
            <a:r>
              <a:rPr lang="fr-FR" dirty="0" smtClean="0"/>
              <a:t> </a:t>
            </a:r>
            <a:r>
              <a:rPr lang="fr-FR" dirty="0" err="1" smtClean="0"/>
              <a:t>sicherte</a:t>
            </a:r>
            <a:r>
              <a:rPr lang="fr-FR" dirty="0" smtClean="0"/>
              <a:t> </a:t>
            </a:r>
            <a:r>
              <a:rPr lang="fr-FR" dirty="0" err="1" smtClean="0"/>
              <a:t>sich</a:t>
            </a:r>
            <a:r>
              <a:rPr lang="fr-FR" dirty="0" smtClean="0"/>
              <a:t> der KVL </a:t>
            </a:r>
            <a:r>
              <a:rPr lang="fr-FR" dirty="0" err="1" smtClean="0"/>
              <a:t>im</a:t>
            </a:r>
            <a:r>
              <a:rPr lang="fr-FR" dirty="0" smtClean="0"/>
              <a:t> </a:t>
            </a:r>
            <a:r>
              <a:rPr lang="fr-FR" dirty="0" err="1" smtClean="0"/>
              <a:t>Halbfinale</a:t>
            </a:r>
            <a:r>
              <a:rPr lang="fr-FR" dirty="0" smtClean="0"/>
              <a:t> </a:t>
            </a:r>
            <a:r>
              <a:rPr lang="fr-FR" dirty="0" err="1" smtClean="0"/>
              <a:t>gegen</a:t>
            </a:r>
            <a:r>
              <a:rPr lang="fr-FR" dirty="0" smtClean="0"/>
              <a:t> </a:t>
            </a:r>
            <a:r>
              <a:rPr lang="fr-FR" dirty="0" err="1" smtClean="0"/>
              <a:t>Rosice</a:t>
            </a:r>
            <a:r>
              <a:rPr lang="fr-FR" dirty="0" smtClean="0"/>
              <a:t> (CZE) </a:t>
            </a:r>
            <a:r>
              <a:rPr lang="fr-FR" dirty="0" err="1" smtClean="0"/>
              <a:t>das</a:t>
            </a:r>
            <a:r>
              <a:rPr lang="fr-FR" dirty="0" smtClean="0"/>
              <a:t> </a:t>
            </a:r>
            <a:r>
              <a:rPr lang="fr-FR" dirty="0" err="1" smtClean="0"/>
              <a:t>Finalticket</a:t>
            </a:r>
            <a:r>
              <a:rPr lang="fr-FR" dirty="0" smtClean="0"/>
              <a:t>. Dort </a:t>
            </a:r>
            <a:r>
              <a:rPr lang="fr-FR" dirty="0" err="1" smtClean="0"/>
              <a:t>siegten</a:t>
            </a:r>
            <a:r>
              <a:rPr lang="fr-FR" dirty="0" smtClean="0"/>
              <a:t> die </a:t>
            </a:r>
            <a:r>
              <a:rPr lang="fr-FR" dirty="0" err="1" smtClean="0"/>
              <a:t>Mädels</a:t>
            </a:r>
            <a:r>
              <a:rPr lang="fr-FR" dirty="0" smtClean="0"/>
              <a:t> </a:t>
            </a:r>
            <a:r>
              <a:rPr lang="fr-FR" dirty="0" err="1" smtClean="0"/>
              <a:t>verdient</a:t>
            </a:r>
            <a:r>
              <a:rPr lang="fr-FR" dirty="0" smtClean="0"/>
              <a:t> </a:t>
            </a:r>
            <a:r>
              <a:rPr lang="fr-FR" dirty="0" err="1" smtClean="0"/>
              <a:t>gegen</a:t>
            </a:r>
            <a:r>
              <a:rPr lang="fr-FR" dirty="0" smtClean="0"/>
              <a:t> </a:t>
            </a:r>
            <a:r>
              <a:rPr lang="fr-FR" dirty="0" err="1" smtClean="0"/>
              <a:t>Porec</a:t>
            </a:r>
            <a:r>
              <a:rPr lang="fr-FR" dirty="0" smtClean="0"/>
              <a:t> (CRO) </a:t>
            </a:r>
            <a:r>
              <a:rPr lang="fr-FR" dirty="0" err="1" smtClean="0"/>
              <a:t>und</a:t>
            </a:r>
            <a:r>
              <a:rPr lang="fr-FR" dirty="0" smtClean="0"/>
              <a:t> </a:t>
            </a:r>
            <a:r>
              <a:rPr lang="fr-FR" dirty="0" err="1" smtClean="0"/>
              <a:t>feierten</a:t>
            </a:r>
            <a:r>
              <a:rPr lang="fr-FR" dirty="0" smtClean="0"/>
              <a:t> die </a:t>
            </a:r>
            <a:r>
              <a:rPr lang="fr-FR" dirty="0" err="1" smtClean="0"/>
              <a:t>Goldmedaille</a:t>
            </a:r>
            <a:r>
              <a:rPr lang="fr-FR" dirty="0" smtClean="0"/>
              <a:t>.</a:t>
            </a:r>
            <a:endParaRPr lang="de-DE" dirty="0"/>
          </a:p>
        </p:txBody>
      </p:sp>
      <p:sp>
        <p:nvSpPr>
          <p:cNvPr id="6" name="Textfeld 5"/>
          <p:cNvSpPr txBox="1"/>
          <p:nvPr/>
        </p:nvSpPr>
        <p:spPr>
          <a:xfrm>
            <a:off x="611560" y="5661248"/>
            <a:ext cx="5688632" cy="738664"/>
          </a:xfrm>
          <a:prstGeom prst="rect">
            <a:avLst/>
          </a:prstGeom>
          <a:noFill/>
        </p:spPr>
        <p:txBody>
          <a:bodyPr wrap="square" rtlCol="0">
            <a:spAutoFit/>
          </a:bodyPr>
          <a:lstStyle/>
          <a:p>
            <a:r>
              <a:rPr lang="fr-FR" sz="1400" dirty="0" err="1" smtClean="0"/>
              <a:t>Hinten</a:t>
            </a:r>
            <a:r>
              <a:rPr lang="fr-FR" sz="1400" dirty="0" smtClean="0"/>
              <a:t> v.. l. Saskia </a:t>
            </a:r>
            <a:r>
              <a:rPr lang="fr-FR" sz="1400" dirty="0" err="1" smtClean="0"/>
              <a:t>Seitz</a:t>
            </a:r>
            <a:r>
              <a:rPr lang="fr-FR" sz="1400" dirty="0" smtClean="0"/>
              <a:t>, Jessica </a:t>
            </a:r>
            <a:r>
              <a:rPr lang="fr-FR" sz="1400" dirty="0" err="1" smtClean="0"/>
              <a:t>Dreher</a:t>
            </a:r>
            <a:r>
              <a:rPr lang="fr-FR" sz="1400" dirty="0" smtClean="0"/>
              <a:t>, Sabine Sellner</a:t>
            </a:r>
          </a:p>
          <a:p>
            <a:r>
              <a:rPr lang="fr-FR" sz="1400" dirty="0" err="1" smtClean="0"/>
              <a:t>Mitte</a:t>
            </a:r>
            <a:r>
              <a:rPr lang="fr-FR" sz="1400" dirty="0" smtClean="0"/>
              <a:t> v. </a:t>
            </a:r>
            <a:r>
              <a:rPr lang="fr-FR" sz="1400" dirty="0"/>
              <a:t>l</a:t>
            </a:r>
            <a:r>
              <a:rPr lang="fr-FR" sz="1400" dirty="0" smtClean="0"/>
              <a:t>: Yvonne Schneider, </a:t>
            </a:r>
            <a:r>
              <a:rPr lang="fr-FR" sz="1400" dirty="0" err="1" smtClean="0"/>
              <a:t>Melina</a:t>
            </a:r>
            <a:r>
              <a:rPr lang="fr-FR" sz="1400" dirty="0" smtClean="0"/>
              <a:t> Zimmermann, Sandra Sellner</a:t>
            </a:r>
          </a:p>
          <a:p>
            <a:r>
              <a:rPr lang="fr-FR" sz="1400" dirty="0" err="1" smtClean="0"/>
              <a:t>Vorn</a:t>
            </a:r>
            <a:r>
              <a:rPr lang="fr-FR" sz="1400" dirty="0" smtClean="0"/>
              <a:t> v. l.  Tanja Michalske, Jenny </a:t>
            </a:r>
            <a:r>
              <a:rPr lang="fr-FR" sz="1400" dirty="0" err="1" smtClean="0"/>
              <a:t>Seitz</a:t>
            </a:r>
            <a:endParaRPr lang="de-DE" sz="1400" dirty="0"/>
          </a:p>
        </p:txBody>
      </p:sp>
    </p:spTree>
    <p:extLst>
      <p:ext uri="{BB962C8B-B14F-4D97-AF65-F5344CB8AC3E}">
        <p14:creationId xmlns:p14="http://schemas.microsoft.com/office/powerpoint/2010/main" val="2519608283"/>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6446188"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2016 Vize-Deutscher Meister in der 1. Bundesliga</a:t>
            </a:r>
            <a:endParaRPr lang="de-DE" sz="2000" b="1" dirty="0">
              <a:solidFill>
                <a:schemeClr val="tx2"/>
              </a:solidFill>
            </a:endParaRPr>
          </a:p>
          <a:p>
            <a:endParaRPr lang="de-DE" sz="2000" dirty="0">
              <a:solidFill>
                <a:schemeClr val="tx2"/>
              </a:solidFill>
            </a:endParaRPr>
          </a:p>
        </p:txBody>
      </p:sp>
      <p:sp>
        <p:nvSpPr>
          <p:cNvPr id="6" name="Textfeld 5"/>
          <p:cNvSpPr txBox="1"/>
          <p:nvPr/>
        </p:nvSpPr>
        <p:spPr>
          <a:xfrm>
            <a:off x="6028408" y="2636912"/>
            <a:ext cx="2800053" cy="2308324"/>
          </a:xfrm>
          <a:prstGeom prst="rect">
            <a:avLst/>
          </a:prstGeom>
          <a:noFill/>
        </p:spPr>
        <p:txBody>
          <a:bodyPr wrap="square" rtlCol="0">
            <a:spAutoFit/>
          </a:bodyPr>
          <a:lstStyle/>
          <a:p>
            <a:r>
              <a:rPr lang="fr-FR" dirty="0" smtClean="0"/>
              <a:t>Die 1. </a:t>
            </a:r>
            <a:r>
              <a:rPr lang="fr-FR" dirty="0" err="1" smtClean="0"/>
              <a:t>Damenmannschaft</a:t>
            </a:r>
            <a:r>
              <a:rPr lang="fr-FR" dirty="0" smtClean="0"/>
              <a:t> </a:t>
            </a:r>
            <a:r>
              <a:rPr lang="fr-FR" dirty="0" err="1" smtClean="0"/>
              <a:t>krönte</a:t>
            </a:r>
            <a:r>
              <a:rPr lang="fr-FR" dirty="0" smtClean="0"/>
              <a:t> </a:t>
            </a:r>
            <a:r>
              <a:rPr lang="fr-FR" dirty="0" err="1" smtClean="0"/>
              <a:t>eine</a:t>
            </a:r>
            <a:r>
              <a:rPr lang="fr-FR" dirty="0" smtClean="0"/>
              <a:t> </a:t>
            </a:r>
            <a:r>
              <a:rPr lang="fr-FR" dirty="0" err="1" smtClean="0"/>
              <a:t>sensationelle</a:t>
            </a:r>
            <a:r>
              <a:rPr lang="fr-FR" dirty="0" smtClean="0"/>
              <a:t> Saison in der 1. Bundesliga mit </a:t>
            </a:r>
            <a:r>
              <a:rPr lang="fr-FR" dirty="0" err="1" smtClean="0"/>
              <a:t>dem</a:t>
            </a:r>
            <a:r>
              <a:rPr lang="fr-FR" dirty="0"/>
              <a:t> </a:t>
            </a:r>
            <a:r>
              <a:rPr lang="fr-FR" dirty="0" err="1" smtClean="0"/>
              <a:t>Vizemeistertitel</a:t>
            </a:r>
            <a:r>
              <a:rPr lang="fr-FR" dirty="0"/>
              <a:t> </a:t>
            </a:r>
            <a:r>
              <a:rPr lang="fr-FR" dirty="0" err="1" smtClean="0"/>
              <a:t>und</a:t>
            </a:r>
            <a:r>
              <a:rPr lang="fr-FR" dirty="0" smtClean="0"/>
              <a:t> </a:t>
            </a:r>
            <a:r>
              <a:rPr lang="fr-FR" dirty="0" err="1" smtClean="0"/>
              <a:t>löste</a:t>
            </a:r>
            <a:r>
              <a:rPr lang="fr-FR" dirty="0" smtClean="0"/>
              <a:t> </a:t>
            </a:r>
            <a:r>
              <a:rPr lang="fr-FR" dirty="0" err="1" smtClean="0"/>
              <a:t>damit</a:t>
            </a:r>
            <a:r>
              <a:rPr lang="fr-FR" dirty="0" smtClean="0"/>
              <a:t> </a:t>
            </a:r>
            <a:r>
              <a:rPr lang="fr-FR" dirty="0" err="1" smtClean="0"/>
              <a:t>das</a:t>
            </a:r>
            <a:r>
              <a:rPr lang="fr-FR" dirty="0" smtClean="0"/>
              <a:t> Ticket </a:t>
            </a:r>
            <a:r>
              <a:rPr lang="fr-FR" dirty="0" err="1" smtClean="0"/>
              <a:t>für</a:t>
            </a:r>
            <a:r>
              <a:rPr lang="fr-FR" dirty="0" smtClean="0"/>
              <a:t> den </a:t>
            </a:r>
            <a:r>
              <a:rPr lang="fr-FR" dirty="0" err="1" smtClean="0"/>
              <a:t>Europapokal</a:t>
            </a:r>
            <a:r>
              <a:rPr lang="fr-FR" dirty="0" smtClean="0"/>
              <a:t> in </a:t>
            </a:r>
            <a:r>
              <a:rPr lang="fr-FR" dirty="0" err="1" smtClean="0"/>
              <a:t>Serbien</a:t>
            </a:r>
            <a:r>
              <a:rPr lang="fr-FR" dirty="0" smtClean="0"/>
              <a:t>. </a:t>
            </a:r>
            <a:endParaRPr lang="fr-FR" dirty="0"/>
          </a:p>
          <a:p>
            <a:endParaRPr lang="de-DE" dirty="0"/>
          </a:p>
        </p:txBody>
      </p:sp>
      <p:sp>
        <p:nvSpPr>
          <p:cNvPr id="7" name="Textfeld 6"/>
          <p:cNvSpPr txBox="1"/>
          <p:nvPr/>
        </p:nvSpPr>
        <p:spPr>
          <a:xfrm>
            <a:off x="301625" y="5658652"/>
            <a:ext cx="7992888" cy="738664"/>
          </a:xfrm>
          <a:prstGeom prst="rect">
            <a:avLst/>
          </a:prstGeom>
          <a:noFill/>
        </p:spPr>
        <p:txBody>
          <a:bodyPr wrap="square" rtlCol="0">
            <a:spAutoFit/>
          </a:bodyPr>
          <a:lstStyle/>
          <a:p>
            <a:r>
              <a:rPr lang="fr-FR" sz="1400" dirty="0" err="1" smtClean="0"/>
              <a:t>Hinten</a:t>
            </a:r>
            <a:r>
              <a:rPr lang="fr-FR" sz="1400" dirty="0" smtClean="0"/>
              <a:t> v.. l. Harald </a:t>
            </a:r>
            <a:r>
              <a:rPr lang="fr-FR" sz="1400" dirty="0" err="1" smtClean="0"/>
              <a:t>Seitz</a:t>
            </a:r>
            <a:r>
              <a:rPr lang="fr-FR" sz="1400" dirty="0" smtClean="0"/>
              <a:t>, Sabine Sellner, Saskia </a:t>
            </a:r>
            <a:r>
              <a:rPr lang="fr-FR" sz="1400" dirty="0" err="1" smtClean="0"/>
              <a:t>Seitz</a:t>
            </a:r>
            <a:r>
              <a:rPr lang="fr-FR" sz="1400" dirty="0" smtClean="0"/>
              <a:t>, Tanja Michalske, Stefan </a:t>
            </a:r>
            <a:r>
              <a:rPr lang="fr-FR" sz="1400" dirty="0" err="1" smtClean="0"/>
              <a:t>Seitz</a:t>
            </a:r>
            <a:endParaRPr lang="fr-FR" sz="1400" dirty="0" smtClean="0"/>
          </a:p>
          <a:p>
            <a:r>
              <a:rPr lang="fr-FR" sz="1400" dirty="0" err="1" smtClean="0"/>
              <a:t>Mitte</a:t>
            </a:r>
            <a:r>
              <a:rPr lang="fr-FR" sz="1400" dirty="0" smtClean="0"/>
              <a:t> v. </a:t>
            </a:r>
            <a:r>
              <a:rPr lang="fr-FR" sz="1400" dirty="0"/>
              <a:t>l</a:t>
            </a:r>
            <a:r>
              <a:rPr lang="fr-FR" sz="1400" dirty="0" smtClean="0"/>
              <a:t>: </a:t>
            </a:r>
            <a:r>
              <a:rPr lang="fr-FR" sz="1400" dirty="0" err="1"/>
              <a:t>Bürgermeisterin</a:t>
            </a:r>
            <a:r>
              <a:rPr lang="fr-FR" sz="1400" dirty="0"/>
              <a:t> Ute </a:t>
            </a:r>
            <a:r>
              <a:rPr lang="fr-FR" sz="1400" dirty="0" err="1"/>
              <a:t>Göbelbecker</a:t>
            </a:r>
            <a:r>
              <a:rPr lang="fr-FR" sz="1400" dirty="0"/>
              <a:t>, </a:t>
            </a:r>
            <a:r>
              <a:rPr lang="fr-FR" sz="1400" dirty="0" smtClean="0"/>
              <a:t>Jenny </a:t>
            </a:r>
            <a:r>
              <a:rPr lang="fr-FR" sz="1400" dirty="0" err="1" smtClean="0"/>
              <a:t>Seitz</a:t>
            </a:r>
            <a:r>
              <a:rPr lang="fr-FR" sz="1400" dirty="0" smtClean="0"/>
              <a:t>, Karl </a:t>
            </a:r>
            <a:r>
              <a:rPr lang="fr-FR" sz="1400" dirty="0" err="1" smtClean="0"/>
              <a:t>Welker</a:t>
            </a:r>
            <a:endParaRPr lang="fr-FR" sz="1400" dirty="0" smtClean="0"/>
          </a:p>
          <a:p>
            <a:r>
              <a:rPr lang="fr-FR" sz="1400" dirty="0" err="1" smtClean="0"/>
              <a:t>Vorn</a:t>
            </a:r>
            <a:r>
              <a:rPr lang="fr-FR" sz="1400" dirty="0" smtClean="0"/>
              <a:t> v. l.  </a:t>
            </a:r>
            <a:r>
              <a:rPr lang="fr-FR" sz="1400" dirty="0" err="1" smtClean="0"/>
              <a:t>Melina</a:t>
            </a:r>
            <a:r>
              <a:rPr lang="fr-FR" sz="1400" dirty="0" smtClean="0"/>
              <a:t> Zimmermann, Yvonne Schneider, Jessica </a:t>
            </a:r>
            <a:r>
              <a:rPr lang="fr-FR" sz="1400" dirty="0" err="1" smtClean="0"/>
              <a:t>Dreher</a:t>
            </a:r>
            <a:r>
              <a:rPr lang="fr-FR" sz="1400" dirty="0" smtClean="0"/>
              <a:t>, Sandra Sellner, Corinna </a:t>
            </a:r>
            <a:r>
              <a:rPr lang="fr-FR" sz="1400" dirty="0" err="1" smtClean="0"/>
              <a:t>Kistner</a:t>
            </a:r>
            <a:endParaRPr lang="de-DE" sz="1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5284652" cy="3518573"/>
          </a:xfrm>
          <a:prstGeom prst="rect">
            <a:avLst/>
          </a:prstGeom>
        </p:spPr>
      </p:pic>
    </p:spTree>
    <p:extLst>
      <p:ext uri="{BB962C8B-B14F-4D97-AF65-F5344CB8AC3E}">
        <p14:creationId xmlns:p14="http://schemas.microsoft.com/office/powerpoint/2010/main" val="380477030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5761705"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2016 2. Platz in der 2. Bundesliga Süd-West</a:t>
            </a:r>
            <a:endParaRPr lang="de-DE" sz="2000" b="1" dirty="0">
              <a:solidFill>
                <a:schemeClr val="tx2"/>
              </a:solidFill>
            </a:endParaRPr>
          </a:p>
          <a:p>
            <a:endParaRPr lang="de-DE" sz="2000" dirty="0">
              <a:solidFill>
                <a:schemeClr val="tx2"/>
              </a:solidFill>
            </a:endParaRPr>
          </a:p>
        </p:txBody>
      </p:sp>
      <p:sp>
        <p:nvSpPr>
          <p:cNvPr id="6" name="Textfeld 5"/>
          <p:cNvSpPr txBox="1"/>
          <p:nvPr/>
        </p:nvSpPr>
        <p:spPr>
          <a:xfrm>
            <a:off x="6028408" y="2636912"/>
            <a:ext cx="2800053" cy="2031325"/>
          </a:xfrm>
          <a:prstGeom prst="rect">
            <a:avLst/>
          </a:prstGeom>
          <a:noFill/>
        </p:spPr>
        <p:txBody>
          <a:bodyPr wrap="square" rtlCol="0">
            <a:spAutoFit/>
          </a:bodyPr>
          <a:lstStyle/>
          <a:p>
            <a:r>
              <a:rPr lang="fr-FR" dirty="0" smtClean="0"/>
              <a:t>Auch die 2. </a:t>
            </a:r>
            <a:r>
              <a:rPr lang="fr-FR" dirty="0" err="1" smtClean="0"/>
              <a:t>Damenmannschaft</a:t>
            </a:r>
            <a:r>
              <a:rPr lang="fr-FR" dirty="0" smtClean="0"/>
              <a:t> </a:t>
            </a:r>
            <a:r>
              <a:rPr lang="fr-FR" dirty="0" err="1" smtClean="0"/>
              <a:t>beendete</a:t>
            </a:r>
            <a:r>
              <a:rPr lang="fr-FR" dirty="0" smtClean="0"/>
              <a:t> </a:t>
            </a:r>
            <a:r>
              <a:rPr lang="fr-FR" dirty="0" err="1" smtClean="0"/>
              <a:t>eine</a:t>
            </a:r>
            <a:r>
              <a:rPr lang="fr-FR" dirty="0" smtClean="0"/>
              <a:t> </a:t>
            </a:r>
            <a:r>
              <a:rPr lang="fr-FR" dirty="0" err="1" smtClean="0"/>
              <a:t>tolle</a:t>
            </a:r>
            <a:r>
              <a:rPr lang="fr-FR" dirty="0" smtClean="0"/>
              <a:t> Saison mit </a:t>
            </a:r>
            <a:r>
              <a:rPr lang="fr-FR" dirty="0" err="1" smtClean="0"/>
              <a:t>dem</a:t>
            </a:r>
            <a:r>
              <a:rPr lang="fr-FR" dirty="0" smtClean="0"/>
              <a:t> 2. </a:t>
            </a:r>
            <a:r>
              <a:rPr lang="fr-FR" dirty="0" err="1" smtClean="0"/>
              <a:t>Platz</a:t>
            </a:r>
            <a:r>
              <a:rPr lang="fr-FR" dirty="0" smtClean="0"/>
              <a:t> in der 2. Bundesliga </a:t>
            </a:r>
            <a:r>
              <a:rPr lang="fr-FR" dirty="0" err="1" smtClean="0"/>
              <a:t>Süd-West</a:t>
            </a:r>
            <a:r>
              <a:rPr lang="fr-FR" dirty="0" smtClean="0"/>
              <a:t>.</a:t>
            </a:r>
            <a:endParaRPr lang="fr-FR" dirty="0"/>
          </a:p>
          <a:p>
            <a:endParaRPr lang="de-DE" dirty="0"/>
          </a:p>
        </p:txBody>
      </p:sp>
      <p:sp>
        <p:nvSpPr>
          <p:cNvPr id="7" name="Textfeld 6"/>
          <p:cNvSpPr txBox="1"/>
          <p:nvPr/>
        </p:nvSpPr>
        <p:spPr>
          <a:xfrm>
            <a:off x="301625" y="5689972"/>
            <a:ext cx="7992888" cy="738664"/>
          </a:xfrm>
          <a:prstGeom prst="rect">
            <a:avLst/>
          </a:prstGeom>
          <a:noFill/>
        </p:spPr>
        <p:txBody>
          <a:bodyPr wrap="square" rtlCol="0">
            <a:spAutoFit/>
          </a:bodyPr>
          <a:lstStyle/>
          <a:p>
            <a:r>
              <a:rPr lang="fr-FR" sz="1400" dirty="0" err="1" smtClean="0"/>
              <a:t>Hinten</a:t>
            </a:r>
            <a:r>
              <a:rPr lang="fr-FR" sz="1400" dirty="0" smtClean="0"/>
              <a:t> v.. l. Harald </a:t>
            </a:r>
            <a:r>
              <a:rPr lang="fr-FR" sz="1400" dirty="0" err="1" smtClean="0"/>
              <a:t>Seitz</a:t>
            </a:r>
            <a:r>
              <a:rPr lang="fr-FR" sz="1400" dirty="0" smtClean="0"/>
              <a:t>, Monika Warth, Jenny </a:t>
            </a:r>
            <a:r>
              <a:rPr lang="fr-FR" sz="1400" dirty="0" err="1" smtClean="0"/>
              <a:t>Seitz</a:t>
            </a:r>
            <a:r>
              <a:rPr lang="fr-FR" sz="1400" dirty="0" smtClean="0"/>
              <a:t>, Carmen </a:t>
            </a:r>
            <a:r>
              <a:rPr lang="fr-FR" sz="1400" dirty="0" err="1" smtClean="0"/>
              <a:t>Vester</a:t>
            </a:r>
            <a:r>
              <a:rPr lang="fr-FR" sz="1400" dirty="0" smtClean="0"/>
              <a:t>, Alex </a:t>
            </a:r>
            <a:r>
              <a:rPr lang="fr-FR" sz="1400" dirty="0" err="1" smtClean="0"/>
              <a:t>Dahm</a:t>
            </a:r>
            <a:r>
              <a:rPr lang="fr-FR" sz="1400" dirty="0" smtClean="0"/>
              <a:t>-Jammerthal, Tanja Michalske</a:t>
            </a:r>
          </a:p>
          <a:p>
            <a:r>
              <a:rPr lang="fr-FR" sz="1400" dirty="0" err="1" smtClean="0"/>
              <a:t>Vorn</a:t>
            </a:r>
            <a:r>
              <a:rPr lang="fr-FR" sz="1400" dirty="0" smtClean="0"/>
              <a:t> v. l.  </a:t>
            </a:r>
            <a:r>
              <a:rPr lang="fr-FR" sz="1400" dirty="0" err="1" smtClean="0"/>
              <a:t>Mara</a:t>
            </a:r>
            <a:r>
              <a:rPr lang="fr-FR" sz="1400" dirty="0" smtClean="0"/>
              <a:t> </a:t>
            </a:r>
            <a:r>
              <a:rPr lang="fr-FR" sz="1400" dirty="0" err="1" smtClean="0"/>
              <a:t>Seitz</a:t>
            </a:r>
            <a:r>
              <a:rPr lang="fr-FR" sz="1400" dirty="0" smtClean="0"/>
              <a:t>, Bianca Cunow, Corinna </a:t>
            </a:r>
            <a:r>
              <a:rPr lang="fr-FR" sz="1400" dirty="0" err="1" smtClean="0"/>
              <a:t>Kistner</a:t>
            </a:r>
            <a:r>
              <a:rPr lang="fr-FR" sz="1400" dirty="0" smtClean="0"/>
              <a:t>, Iris Remiger</a:t>
            </a:r>
            <a:endParaRPr lang="de-DE" sz="1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74" y="2008847"/>
            <a:ext cx="5223038" cy="3479849"/>
          </a:xfrm>
          <a:prstGeom prst="rect">
            <a:avLst/>
          </a:prstGeom>
        </p:spPr>
      </p:pic>
    </p:spTree>
    <p:extLst>
      <p:ext uri="{BB962C8B-B14F-4D97-AF65-F5344CB8AC3E}">
        <p14:creationId xmlns:p14="http://schemas.microsoft.com/office/powerpoint/2010/main" val="394255019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6147" name="TextBox 6"/>
          <p:cNvSpPr txBox="1">
            <a:spLocks noChangeArrowheads="1"/>
          </p:cNvSpPr>
          <p:nvPr/>
        </p:nvSpPr>
        <p:spPr bwMode="auto">
          <a:xfrm>
            <a:off x="3000375" y="1357313"/>
            <a:ext cx="5867400" cy="400050"/>
          </a:xfrm>
          <a:prstGeom prst="rect">
            <a:avLst/>
          </a:prstGeom>
          <a:noFill/>
          <a:ln w="9525">
            <a:noFill/>
            <a:miter lim="800000"/>
            <a:headEnd/>
            <a:tailEnd/>
          </a:ln>
        </p:spPr>
        <p:txBody>
          <a:bodyPr>
            <a:spAutoFit/>
          </a:bodyPr>
          <a:lstStyle/>
          <a:p>
            <a:pPr>
              <a:buFont typeface="Wingdings" charset="2"/>
              <a:buChar char="²"/>
            </a:pPr>
            <a:r>
              <a:rPr lang="de-DE" sz="2000" b="1">
                <a:solidFill>
                  <a:schemeClr val="tx2"/>
                </a:solidFill>
              </a:rPr>
              <a:t> 2006 Bau der Biergartenüberdachung</a:t>
            </a:r>
          </a:p>
        </p:txBody>
      </p:sp>
      <p:pic>
        <p:nvPicPr>
          <p:cNvPr id="6148" name="Grafik 7" descr="Überdachung Biergar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2143125"/>
            <a:ext cx="5500688" cy="4125913"/>
          </a:xfrm>
          <a:prstGeom prst="rect">
            <a:avLst/>
          </a:prstGeom>
          <a:noFill/>
          <a:ln w="9525">
            <a:noFill/>
            <a:miter lim="800000"/>
            <a:headEnd/>
            <a:tailEnd/>
          </a:ln>
        </p:spPr>
      </p:pic>
      <p:sp>
        <p:nvSpPr>
          <p:cNvPr id="6149" name="Textfeld 8"/>
          <p:cNvSpPr txBox="1">
            <a:spLocks noChangeArrowheads="1"/>
          </p:cNvSpPr>
          <p:nvPr/>
        </p:nvSpPr>
        <p:spPr bwMode="auto">
          <a:xfrm>
            <a:off x="6572250" y="3286125"/>
            <a:ext cx="2571750" cy="2586038"/>
          </a:xfrm>
          <a:prstGeom prst="rect">
            <a:avLst/>
          </a:prstGeom>
          <a:noFill/>
          <a:ln w="9525">
            <a:noFill/>
            <a:miter lim="800000"/>
            <a:headEnd/>
            <a:tailEnd/>
          </a:ln>
        </p:spPr>
        <p:txBody>
          <a:bodyPr>
            <a:spAutoFit/>
          </a:bodyPr>
          <a:lstStyle/>
          <a:p>
            <a:r>
              <a:rPr lang="de-DE">
                <a:solidFill>
                  <a:schemeClr val="tx2"/>
                </a:solidFill>
              </a:rPr>
              <a:t>Die Attraktivität unseres Biergartens wurde durch den Bau einer Pergola erhöht. Feierlichkeiten können nun auch bei nicht stabiler Wetterlage im Freien durchgeführt werden.</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5269391" cy="400110"/>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2016 Deutsche Meisterschaften - Sprint</a:t>
            </a:r>
            <a:endParaRPr lang="de-DE" sz="2000" dirty="0">
              <a:solidFill>
                <a:schemeClr val="tx2"/>
              </a:solidFill>
            </a:endParaRPr>
          </a:p>
        </p:txBody>
      </p:sp>
      <p:sp>
        <p:nvSpPr>
          <p:cNvPr id="6" name="Textfeld 5"/>
          <p:cNvSpPr txBox="1"/>
          <p:nvPr/>
        </p:nvSpPr>
        <p:spPr>
          <a:xfrm>
            <a:off x="5076056" y="2924944"/>
            <a:ext cx="2800053" cy="1754326"/>
          </a:xfrm>
          <a:prstGeom prst="rect">
            <a:avLst/>
          </a:prstGeom>
          <a:noFill/>
        </p:spPr>
        <p:txBody>
          <a:bodyPr wrap="square" rtlCol="0">
            <a:spAutoFit/>
          </a:bodyPr>
          <a:lstStyle/>
          <a:p>
            <a:r>
              <a:rPr lang="fr-FR" dirty="0" smtClean="0"/>
              <a:t>Sandra Sellner </a:t>
            </a:r>
            <a:r>
              <a:rPr lang="fr-FR" dirty="0" err="1" smtClean="0"/>
              <a:t>erkämpft</a:t>
            </a:r>
            <a:r>
              <a:rPr lang="fr-FR" dirty="0" smtClean="0"/>
              <a:t> </a:t>
            </a:r>
            <a:r>
              <a:rPr lang="fr-FR" dirty="0" err="1" smtClean="0"/>
              <a:t>sich</a:t>
            </a:r>
            <a:r>
              <a:rPr lang="fr-FR" dirty="0" smtClean="0"/>
              <a:t> </a:t>
            </a:r>
            <a:r>
              <a:rPr lang="fr-FR" dirty="0" err="1" smtClean="0"/>
              <a:t>bei</a:t>
            </a:r>
            <a:r>
              <a:rPr lang="fr-FR" dirty="0" smtClean="0"/>
              <a:t> den </a:t>
            </a:r>
            <a:r>
              <a:rPr lang="fr-FR" dirty="0" err="1" smtClean="0"/>
              <a:t>ersten</a:t>
            </a:r>
            <a:r>
              <a:rPr lang="fr-FR" dirty="0" smtClean="0"/>
              <a:t> </a:t>
            </a:r>
            <a:r>
              <a:rPr lang="fr-FR" dirty="0" err="1" smtClean="0"/>
              <a:t>deutschen</a:t>
            </a:r>
            <a:r>
              <a:rPr lang="fr-FR" dirty="0" smtClean="0"/>
              <a:t> </a:t>
            </a:r>
            <a:r>
              <a:rPr lang="fr-FR" dirty="0" err="1" smtClean="0"/>
              <a:t>Sprintmeisterschaften</a:t>
            </a:r>
            <a:r>
              <a:rPr lang="fr-FR" dirty="0" smtClean="0"/>
              <a:t> die </a:t>
            </a:r>
            <a:r>
              <a:rPr lang="fr-FR" dirty="0" err="1" smtClean="0"/>
              <a:t>Bronzemedaille</a:t>
            </a:r>
            <a:r>
              <a:rPr lang="fr-FR" dirty="0"/>
              <a:t>.</a:t>
            </a:r>
          </a:p>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988840"/>
            <a:ext cx="3240360" cy="4320480"/>
          </a:xfrm>
          <a:prstGeom prst="rect">
            <a:avLst/>
          </a:prstGeom>
        </p:spPr>
      </p:pic>
    </p:spTree>
    <p:extLst>
      <p:ext uri="{BB962C8B-B14F-4D97-AF65-F5344CB8AC3E}">
        <p14:creationId xmlns:p14="http://schemas.microsoft.com/office/powerpoint/2010/main" val="3574853708"/>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a:t>
            </a:r>
            <a:r>
              <a:rPr lang="de-DE" sz="4400" dirty="0" smtClean="0">
                <a:solidFill>
                  <a:schemeClr val="tx2"/>
                </a:solidFill>
                <a:effectLst>
                  <a:outerShdw blurRad="38100" dist="38100" dir="2700000" algn="tl">
                    <a:srgbClr val="000000"/>
                  </a:outerShdw>
                </a:effectLst>
              </a:rPr>
              <a:t>– Damen / Herren</a:t>
            </a:r>
            <a:endParaRPr lang="de-DE" sz="4400" dirty="0">
              <a:solidFill>
                <a:schemeClr val="tx2"/>
              </a:solidFill>
              <a:effectLst>
                <a:outerShdw blurRad="38100" dist="38100" dir="2700000" algn="tl">
                  <a:srgbClr val="000000"/>
                </a:outerShdw>
              </a:effectLst>
            </a:endParaRPr>
          </a:p>
        </p:txBody>
      </p:sp>
      <p:sp>
        <p:nvSpPr>
          <p:cNvPr id="44035" name="TextBox 6"/>
          <p:cNvSpPr txBox="1">
            <a:spLocks noChangeArrowheads="1"/>
          </p:cNvSpPr>
          <p:nvPr/>
        </p:nvSpPr>
        <p:spPr bwMode="auto">
          <a:xfrm>
            <a:off x="1691680" y="1412776"/>
            <a:ext cx="5670142" cy="400110"/>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2016 Deutsche Meisterschaften </a:t>
            </a:r>
            <a:r>
              <a:rPr lang="de-DE" sz="2000" b="1" smtClean="0">
                <a:solidFill>
                  <a:schemeClr val="tx2"/>
                </a:solidFill>
              </a:rPr>
              <a:t>in Bautzen</a:t>
            </a:r>
            <a:endParaRPr lang="de-DE" sz="2000" dirty="0">
              <a:solidFill>
                <a:schemeClr val="tx2"/>
              </a:solidFill>
            </a:endParaRPr>
          </a:p>
        </p:txBody>
      </p:sp>
      <p:sp>
        <p:nvSpPr>
          <p:cNvPr id="6" name="Textfeld 5"/>
          <p:cNvSpPr txBox="1"/>
          <p:nvPr/>
        </p:nvSpPr>
        <p:spPr>
          <a:xfrm>
            <a:off x="5076056" y="2924944"/>
            <a:ext cx="2800053" cy="1200329"/>
          </a:xfrm>
          <a:prstGeom prst="rect">
            <a:avLst/>
          </a:prstGeom>
          <a:noFill/>
        </p:spPr>
        <p:txBody>
          <a:bodyPr wrap="square" rtlCol="0">
            <a:spAutoFit/>
          </a:bodyPr>
          <a:lstStyle/>
          <a:p>
            <a:r>
              <a:rPr lang="fr-FR" dirty="0" smtClean="0"/>
              <a:t>Sandra Sellner </a:t>
            </a:r>
            <a:r>
              <a:rPr lang="fr-FR" dirty="0" err="1" smtClean="0"/>
              <a:t>und</a:t>
            </a:r>
            <a:r>
              <a:rPr lang="fr-FR" dirty="0" smtClean="0"/>
              <a:t> Stefan </a:t>
            </a:r>
            <a:r>
              <a:rPr lang="fr-FR" dirty="0" err="1" smtClean="0"/>
              <a:t>Seitz</a:t>
            </a:r>
            <a:r>
              <a:rPr lang="fr-FR" dirty="0" smtClean="0"/>
              <a:t> </a:t>
            </a:r>
            <a:r>
              <a:rPr lang="fr-FR" dirty="0" err="1" smtClean="0"/>
              <a:t>gewinnen</a:t>
            </a:r>
            <a:r>
              <a:rPr lang="fr-FR" dirty="0" smtClean="0"/>
              <a:t> die Bronze </a:t>
            </a:r>
            <a:r>
              <a:rPr lang="fr-FR" dirty="0" err="1" smtClean="0"/>
              <a:t>Medaille</a:t>
            </a:r>
            <a:r>
              <a:rPr lang="fr-FR" dirty="0" smtClean="0"/>
              <a:t>!</a:t>
            </a:r>
            <a:endParaRPr lang="fr-FR" dirty="0"/>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060848"/>
            <a:ext cx="3384376" cy="4512501"/>
          </a:xfrm>
          <a:prstGeom prst="rect">
            <a:avLst/>
          </a:prstGeom>
        </p:spPr>
      </p:pic>
    </p:spTree>
    <p:extLst>
      <p:ext uri="{BB962C8B-B14F-4D97-AF65-F5344CB8AC3E}">
        <p14:creationId xmlns:p14="http://schemas.microsoft.com/office/powerpoint/2010/main" val="2094498679"/>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6831101"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2016 Vize-Europapokalsieger in </a:t>
            </a:r>
            <a:r>
              <a:rPr lang="de-DE" sz="2000" b="1" dirty="0" err="1" smtClean="0">
                <a:solidFill>
                  <a:schemeClr val="tx2"/>
                </a:solidFill>
              </a:rPr>
              <a:t>Backa</a:t>
            </a:r>
            <a:r>
              <a:rPr lang="de-DE" sz="2000" b="1" dirty="0" smtClean="0">
                <a:solidFill>
                  <a:schemeClr val="tx2"/>
                </a:solidFill>
              </a:rPr>
              <a:t> </a:t>
            </a:r>
            <a:r>
              <a:rPr lang="de-DE" sz="2000" b="1" dirty="0" err="1" smtClean="0">
                <a:solidFill>
                  <a:schemeClr val="tx2"/>
                </a:solidFill>
              </a:rPr>
              <a:t>Topola</a:t>
            </a:r>
            <a:r>
              <a:rPr lang="de-DE" sz="2000" b="1" dirty="0" smtClean="0">
                <a:solidFill>
                  <a:schemeClr val="tx2"/>
                </a:solidFill>
              </a:rPr>
              <a:t> (SRB)</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6012160" y="2120662"/>
            <a:ext cx="2800053" cy="3970318"/>
          </a:xfrm>
          <a:prstGeom prst="rect">
            <a:avLst/>
          </a:prstGeom>
          <a:noFill/>
        </p:spPr>
        <p:txBody>
          <a:bodyPr wrap="square" rtlCol="0">
            <a:spAutoFit/>
          </a:bodyPr>
          <a:lstStyle/>
          <a:p>
            <a:r>
              <a:rPr lang="fr-FR" dirty="0" err="1" smtClean="0"/>
              <a:t>Wieder</a:t>
            </a:r>
            <a:r>
              <a:rPr lang="fr-FR" dirty="0" smtClean="0"/>
              <a:t> </a:t>
            </a:r>
            <a:r>
              <a:rPr lang="fr-FR" dirty="0" err="1" smtClean="0"/>
              <a:t>feierten</a:t>
            </a:r>
            <a:r>
              <a:rPr lang="fr-FR" dirty="0" smtClean="0"/>
              <a:t> die KVL </a:t>
            </a:r>
            <a:r>
              <a:rPr lang="fr-FR" dirty="0" err="1" smtClean="0"/>
              <a:t>Mädels</a:t>
            </a:r>
            <a:r>
              <a:rPr lang="fr-FR" dirty="0" smtClean="0"/>
              <a:t> </a:t>
            </a:r>
            <a:r>
              <a:rPr lang="fr-FR" dirty="0" err="1" smtClean="0"/>
              <a:t>eine</a:t>
            </a:r>
            <a:r>
              <a:rPr lang="fr-FR" dirty="0" smtClean="0"/>
              <a:t> internationale </a:t>
            </a:r>
            <a:r>
              <a:rPr lang="fr-FR" dirty="0" err="1" smtClean="0"/>
              <a:t>Medaille</a:t>
            </a:r>
            <a:r>
              <a:rPr lang="fr-FR" dirty="0" smtClean="0"/>
              <a:t>. </a:t>
            </a:r>
            <a:r>
              <a:rPr lang="fr-FR" dirty="0" err="1" smtClean="0"/>
              <a:t>Nach</a:t>
            </a:r>
            <a:r>
              <a:rPr lang="fr-FR" dirty="0" smtClean="0"/>
              <a:t> </a:t>
            </a:r>
            <a:r>
              <a:rPr lang="fr-FR" dirty="0" err="1" smtClean="0"/>
              <a:t>dem</a:t>
            </a:r>
            <a:r>
              <a:rPr lang="fr-FR" dirty="0" smtClean="0"/>
              <a:t> </a:t>
            </a:r>
            <a:r>
              <a:rPr lang="fr-FR" dirty="0" err="1" smtClean="0"/>
              <a:t>ersten</a:t>
            </a:r>
            <a:r>
              <a:rPr lang="fr-FR" dirty="0" smtClean="0"/>
              <a:t> </a:t>
            </a:r>
            <a:r>
              <a:rPr lang="fr-FR" dirty="0" err="1" smtClean="0"/>
              <a:t>Platz</a:t>
            </a:r>
            <a:r>
              <a:rPr lang="fr-FR" dirty="0" smtClean="0"/>
              <a:t> in der </a:t>
            </a:r>
            <a:r>
              <a:rPr lang="fr-FR" dirty="0" err="1" smtClean="0"/>
              <a:t>Qualifikation</a:t>
            </a:r>
            <a:r>
              <a:rPr lang="fr-FR" dirty="0" smtClean="0"/>
              <a:t> </a:t>
            </a:r>
            <a:r>
              <a:rPr lang="fr-FR" dirty="0" err="1" smtClean="0"/>
              <a:t>besiegte</a:t>
            </a:r>
            <a:r>
              <a:rPr lang="fr-FR" dirty="0" smtClean="0"/>
              <a:t> der KVL in </a:t>
            </a:r>
            <a:r>
              <a:rPr lang="fr-FR" dirty="0" err="1" smtClean="0"/>
              <a:t>einem</a:t>
            </a:r>
            <a:r>
              <a:rPr lang="fr-FR" dirty="0" smtClean="0"/>
              <a:t> </a:t>
            </a:r>
            <a:r>
              <a:rPr lang="fr-FR" dirty="0" err="1" smtClean="0"/>
              <a:t>spannenden</a:t>
            </a:r>
            <a:r>
              <a:rPr lang="fr-FR" dirty="0" smtClean="0"/>
              <a:t> </a:t>
            </a:r>
            <a:r>
              <a:rPr lang="fr-FR" dirty="0" err="1" smtClean="0"/>
              <a:t>Spiel</a:t>
            </a:r>
            <a:r>
              <a:rPr lang="fr-FR" dirty="0" smtClean="0"/>
              <a:t> St. </a:t>
            </a:r>
            <a:r>
              <a:rPr lang="fr-FR" dirty="0" err="1" smtClean="0"/>
              <a:t>Pölten</a:t>
            </a:r>
            <a:r>
              <a:rPr lang="fr-FR" dirty="0" smtClean="0"/>
              <a:t> </a:t>
            </a:r>
            <a:r>
              <a:rPr lang="fr-FR" dirty="0" err="1" smtClean="0"/>
              <a:t>und</a:t>
            </a:r>
            <a:r>
              <a:rPr lang="fr-FR" dirty="0" smtClean="0"/>
              <a:t> </a:t>
            </a:r>
            <a:r>
              <a:rPr lang="fr-FR" dirty="0" err="1" smtClean="0"/>
              <a:t>mussten</a:t>
            </a:r>
            <a:r>
              <a:rPr lang="fr-FR" dirty="0" smtClean="0"/>
              <a:t> </a:t>
            </a:r>
            <a:r>
              <a:rPr lang="fr-FR" dirty="0" err="1" smtClean="0"/>
              <a:t>sich</a:t>
            </a:r>
            <a:r>
              <a:rPr lang="fr-FR" dirty="0" smtClean="0"/>
              <a:t> </a:t>
            </a:r>
            <a:r>
              <a:rPr lang="fr-FR" dirty="0" err="1" smtClean="0"/>
              <a:t>im</a:t>
            </a:r>
            <a:r>
              <a:rPr lang="fr-FR" dirty="0" smtClean="0"/>
              <a:t> Finale </a:t>
            </a:r>
            <a:r>
              <a:rPr lang="fr-FR" dirty="0" err="1" smtClean="0"/>
              <a:t>gegen</a:t>
            </a:r>
            <a:r>
              <a:rPr lang="fr-FR" dirty="0" smtClean="0"/>
              <a:t> den </a:t>
            </a:r>
            <a:r>
              <a:rPr lang="fr-FR" dirty="0" err="1" smtClean="0"/>
              <a:t>altbekannten</a:t>
            </a:r>
            <a:r>
              <a:rPr lang="fr-FR" dirty="0" smtClean="0"/>
              <a:t> </a:t>
            </a:r>
            <a:r>
              <a:rPr lang="fr-FR" dirty="0" err="1" smtClean="0"/>
              <a:t>Gegner</a:t>
            </a:r>
            <a:r>
              <a:rPr lang="fr-FR" dirty="0" smtClean="0"/>
              <a:t> </a:t>
            </a:r>
            <a:r>
              <a:rPr lang="fr-FR" dirty="0" err="1" smtClean="0"/>
              <a:t>Porec</a:t>
            </a:r>
            <a:r>
              <a:rPr lang="fr-FR" dirty="0" smtClean="0"/>
              <a:t> </a:t>
            </a:r>
            <a:r>
              <a:rPr lang="fr-FR" dirty="0" err="1" smtClean="0"/>
              <a:t>geschlagen</a:t>
            </a:r>
            <a:r>
              <a:rPr lang="fr-FR" dirty="0" smtClean="0"/>
              <a:t> </a:t>
            </a:r>
            <a:r>
              <a:rPr lang="fr-FR" dirty="0" err="1" smtClean="0"/>
              <a:t>geben</a:t>
            </a:r>
            <a:r>
              <a:rPr lang="fr-FR" dirty="0" smtClean="0"/>
              <a:t>. </a:t>
            </a:r>
            <a:r>
              <a:rPr lang="fr-FR" dirty="0" err="1" smtClean="0"/>
              <a:t>Doch</a:t>
            </a:r>
            <a:r>
              <a:rPr lang="fr-FR" dirty="0" smtClean="0"/>
              <a:t> </a:t>
            </a:r>
            <a:r>
              <a:rPr lang="fr-FR" dirty="0" err="1" smtClean="0"/>
              <a:t>auf</a:t>
            </a:r>
            <a:r>
              <a:rPr lang="fr-FR" dirty="0" smtClean="0"/>
              <a:t> die </a:t>
            </a:r>
            <a:r>
              <a:rPr lang="fr-FR" dirty="0" err="1" smtClean="0"/>
              <a:t>Silbermedaille</a:t>
            </a:r>
            <a:r>
              <a:rPr lang="fr-FR" dirty="0" smtClean="0"/>
              <a:t> </a:t>
            </a:r>
            <a:r>
              <a:rPr lang="fr-FR" dirty="0" err="1" smtClean="0"/>
              <a:t>können</a:t>
            </a:r>
            <a:r>
              <a:rPr lang="fr-FR" dirty="0" smtClean="0"/>
              <a:t> die </a:t>
            </a:r>
            <a:r>
              <a:rPr lang="fr-FR" dirty="0" err="1" smtClean="0"/>
              <a:t>Mädels</a:t>
            </a:r>
            <a:r>
              <a:rPr lang="fr-FR" dirty="0" smtClean="0"/>
              <a:t> </a:t>
            </a:r>
            <a:r>
              <a:rPr lang="fr-FR" dirty="0" err="1" smtClean="0"/>
              <a:t>sehr</a:t>
            </a:r>
            <a:r>
              <a:rPr lang="fr-FR" dirty="0" smtClean="0"/>
              <a:t> </a:t>
            </a:r>
            <a:r>
              <a:rPr lang="fr-FR" dirty="0" err="1" smtClean="0"/>
              <a:t>stolz</a:t>
            </a:r>
            <a:r>
              <a:rPr lang="fr-FR" dirty="0" smtClean="0"/>
              <a:t> sein!</a:t>
            </a:r>
            <a:endParaRPr lang="de-DE" dirty="0"/>
          </a:p>
        </p:txBody>
      </p:sp>
      <p:sp>
        <p:nvSpPr>
          <p:cNvPr id="6" name="Textfeld 5"/>
          <p:cNvSpPr txBox="1"/>
          <p:nvPr/>
        </p:nvSpPr>
        <p:spPr>
          <a:xfrm>
            <a:off x="143508" y="5721648"/>
            <a:ext cx="5688632" cy="954107"/>
          </a:xfrm>
          <a:prstGeom prst="rect">
            <a:avLst/>
          </a:prstGeom>
          <a:noFill/>
        </p:spPr>
        <p:txBody>
          <a:bodyPr wrap="square" rtlCol="0">
            <a:spAutoFit/>
          </a:bodyPr>
          <a:lstStyle/>
          <a:p>
            <a:r>
              <a:rPr lang="fr-FR" sz="1400" dirty="0" err="1" smtClean="0"/>
              <a:t>Hinten</a:t>
            </a:r>
            <a:r>
              <a:rPr lang="fr-FR" sz="1400" dirty="0" smtClean="0"/>
              <a:t> v.. l. Stefan </a:t>
            </a:r>
            <a:r>
              <a:rPr lang="fr-FR" sz="1400" dirty="0" err="1" smtClean="0"/>
              <a:t>Seitz</a:t>
            </a:r>
            <a:r>
              <a:rPr lang="fr-FR" sz="1400" dirty="0" smtClean="0"/>
              <a:t>, Jessica </a:t>
            </a:r>
            <a:r>
              <a:rPr lang="fr-FR" sz="1400" dirty="0" err="1" smtClean="0"/>
              <a:t>Dreher</a:t>
            </a:r>
            <a:r>
              <a:rPr lang="fr-FR" sz="1400" dirty="0" smtClean="0"/>
              <a:t>, Saskia </a:t>
            </a:r>
            <a:r>
              <a:rPr lang="fr-FR" sz="1400" dirty="0" err="1" smtClean="0"/>
              <a:t>Seitz</a:t>
            </a:r>
            <a:r>
              <a:rPr lang="fr-FR" sz="1400" dirty="0" smtClean="0"/>
              <a:t>, Sabine Sellner</a:t>
            </a:r>
          </a:p>
          <a:p>
            <a:r>
              <a:rPr lang="fr-FR" sz="1400" dirty="0" smtClean="0"/>
              <a:t>Alex </a:t>
            </a:r>
            <a:r>
              <a:rPr lang="fr-FR" sz="1400" dirty="0" err="1" smtClean="0"/>
              <a:t>Drahm</a:t>
            </a:r>
            <a:r>
              <a:rPr lang="fr-FR" sz="1400" dirty="0" smtClean="0"/>
              <a:t>-Jammerthal, Harald </a:t>
            </a:r>
            <a:r>
              <a:rPr lang="fr-FR" sz="1400" dirty="0" err="1" smtClean="0"/>
              <a:t>Seitz</a:t>
            </a:r>
            <a:endParaRPr lang="fr-FR" sz="1400" dirty="0" smtClean="0"/>
          </a:p>
          <a:p>
            <a:r>
              <a:rPr lang="fr-FR" sz="1400" dirty="0" err="1" smtClean="0"/>
              <a:t>Vorn</a:t>
            </a:r>
            <a:r>
              <a:rPr lang="fr-FR" sz="1400" dirty="0" smtClean="0"/>
              <a:t> v. l.  Yvonne Schneider, </a:t>
            </a:r>
            <a:r>
              <a:rPr lang="fr-FR" sz="1400" dirty="0" err="1" smtClean="0"/>
              <a:t>Melina</a:t>
            </a:r>
            <a:r>
              <a:rPr lang="fr-FR" sz="1400" dirty="0" smtClean="0"/>
              <a:t> Zimmermann, Sandra Sellner, Jenny </a:t>
            </a:r>
            <a:r>
              <a:rPr lang="fr-FR" sz="1400" smtClean="0"/>
              <a:t>Seitz</a:t>
            </a:r>
            <a:endParaRPr lang="de-DE" sz="1400"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79" y="1959992"/>
            <a:ext cx="5303641" cy="3598290"/>
          </a:xfrm>
          <a:prstGeom prst="rect">
            <a:avLst/>
          </a:prstGeom>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Damen</a:t>
            </a:r>
          </a:p>
        </p:txBody>
      </p:sp>
      <p:sp>
        <p:nvSpPr>
          <p:cNvPr id="44035" name="TextBox 6"/>
          <p:cNvSpPr txBox="1">
            <a:spLocks noChangeArrowheads="1"/>
          </p:cNvSpPr>
          <p:nvPr/>
        </p:nvSpPr>
        <p:spPr bwMode="auto">
          <a:xfrm>
            <a:off x="1691680" y="1412776"/>
            <a:ext cx="6531147"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2017 Vize-Deutscher Meister in der 1. Bundesliga</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6012160" y="2120662"/>
            <a:ext cx="2800053" cy="2862322"/>
          </a:xfrm>
          <a:prstGeom prst="rect">
            <a:avLst/>
          </a:prstGeom>
          <a:noFill/>
        </p:spPr>
        <p:txBody>
          <a:bodyPr wrap="square" rtlCol="0">
            <a:spAutoFit/>
          </a:bodyPr>
          <a:lstStyle/>
          <a:p>
            <a:r>
              <a:rPr lang="fr-FR" dirty="0" smtClean="0"/>
              <a:t>Die KVL </a:t>
            </a:r>
            <a:r>
              <a:rPr lang="fr-FR" dirty="0" err="1" smtClean="0"/>
              <a:t>Mädels</a:t>
            </a:r>
            <a:r>
              <a:rPr lang="fr-FR" dirty="0" smtClean="0"/>
              <a:t> </a:t>
            </a:r>
            <a:r>
              <a:rPr lang="fr-FR" dirty="0" err="1" smtClean="0"/>
              <a:t>holten</a:t>
            </a:r>
            <a:r>
              <a:rPr lang="fr-FR" dirty="0" smtClean="0"/>
              <a:t> </a:t>
            </a:r>
            <a:r>
              <a:rPr lang="fr-FR" dirty="0" err="1" smtClean="0"/>
              <a:t>nach</a:t>
            </a:r>
            <a:r>
              <a:rPr lang="fr-FR" dirty="0" smtClean="0"/>
              <a:t> </a:t>
            </a:r>
            <a:r>
              <a:rPr lang="fr-FR" dirty="0" err="1" smtClean="0"/>
              <a:t>einer</a:t>
            </a:r>
            <a:r>
              <a:rPr lang="fr-FR" dirty="0" smtClean="0"/>
              <a:t> </a:t>
            </a:r>
            <a:r>
              <a:rPr lang="fr-FR" dirty="0" err="1" smtClean="0"/>
              <a:t>durchwachsenen</a:t>
            </a:r>
            <a:r>
              <a:rPr lang="fr-FR" dirty="0" smtClean="0"/>
              <a:t> </a:t>
            </a:r>
            <a:r>
              <a:rPr lang="fr-FR" dirty="0" err="1" smtClean="0"/>
              <a:t>Hinrunde</a:t>
            </a:r>
            <a:r>
              <a:rPr lang="fr-FR" dirty="0" smtClean="0"/>
              <a:t> </a:t>
            </a:r>
            <a:r>
              <a:rPr lang="fr-FR" dirty="0" err="1" smtClean="0"/>
              <a:t>auf</a:t>
            </a:r>
            <a:r>
              <a:rPr lang="fr-FR" dirty="0" smtClean="0"/>
              <a:t> </a:t>
            </a:r>
            <a:r>
              <a:rPr lang="fr-FR" dirty="0" err="1" smtClean="0"/>
              <a:t>und</a:t>
            </a:r>
            <a:r>
              <a:rPr lang="fr-FR" dirty="0" smtClean="0"/>
              <a:t> </a:t>
            </a:r>
            <a:r>
              <a:rPr lang="fr-FR" dirty="0" err="1" smtClean="0"/>
              <a:t>erkämpften</a:t>
            </a:r>
            <a:r>
              <a:rPr lang="fr-FR" dirty="0" smtClean="0"/>
              <a:t> </a:t>
            </a:r>
            <a:r>
              <a:rPr lang="fr-FR" dirty="0" err="1" smtClean="0"/>
              <a:t>sich</a:t>
            </a:r>
            <a:r>
              <a:rPr lang="fr-FR" dirty="0" smtClean="0"/>
              <a:t> </a:t>
            </a:r>
            <a:r>
              <a:rPr lang="fr-FR" dirty="0" err="1" smtClean="0"/>
              <a:t>am</a:t>
            </a:r>
            <a:r>
              <a:rPr lang="fr-FR" dirty="0" smtClean="0"/>
              <a:t> </a:t>
            </a:r>
            <a:r>
              <a:rPr lang="fr-FR" dirty="0" err="1" smtClean="0"/>
              <a:t>letzten</a:t>
            </a:r>
            <a:r>
              <a:rPr lang="fr-FR" dirty="0" smtClean="0"/>
              <a:t> </a:t>
            </a:r>
            <a:r>
              <a:rPr lang="fr-FR" dirty="0" err="1" smtClean="0"/>
              <a:t>Spieltag</a:t>
            </a:r>
            <a:r>
              <a:rPr lang="fr-FR" dirty="0" smtClean="0"/>
              <a:t> in </a:t>
            </a:r>
            <a:r>
              <a:rPr lang="fr-FR" dirty="0" err="1" smtClean="0"/>
              <a:t>Lorsch</a:t>
            </a:r>
            <a:r>
              <a:rPr lang="fr-FR" dirty="0" smtClean="0"/>
              <a:t> den </a:t>
            </a:r>
            <a:r>
              <a:rPr lang="fr-FR" dirty="0" err="1" smtClean="0"/>
              <a:t>Vizemeistertitel</a:t>
            </a:r>
            <a:r>
              <a:rPr lang="fr-FR" dirty="0" smtClean="0"/>
              <a:t>! </a:t>
            </a:r>
          </a:p>
          <a:p>
            <a:r>
              <a:rPr lang="fr-FR" dirty="0" err="1" smtClean="0"/>
              <a:t>Somit</a:t>
            </a:r>
            <a:r>
              <a:rPr lang="fr-FR" dirty="0" smtClean="0"/>
              <a:t> </a:t>
            </a:r>
            <a:r>
              <a:rPr lang="fr-FR" dirty="0" err="1" smtClean="0"/>
              <a:t>wartet</a:t>
            </a:r>
            <a:r>
              <a:rPr lang="fr-FR" dirty="0" smtClean="0"/>
              <a:t> </a:t>
            </a:r>
            <a:r>
              <a:rPr lang="fr-FR" dirty="0" err="1" smtClean="0"/>
              <a:t>im</a:t>
            </a:r>
            <a:r>
              <a:rPr lang="fr-FR" dirty="0" smtClean="0"/>
              <a:t> </a:t>
            </a:r>
            <a:r>
              <a:rPr lang="fr-FR" dirty="0" err="1" smtClean="0"/>
              <a:t>Oktober</a:t>
            </a:r>
            <a:r>
              <a:rPr lang="fr-FR" dirty="0" smtClean="0"/>
              <a:t> die </a:t>
            </a:r>
            <a:r>
              <a:rPr lang="fr-FR" dirty="0" err="1" smtClean="0"/>
              <a:t>nächste</a:t>
            </a:r>
            <a:r>
              <a:rPr lang="fr-FR" dirty="0" smtClean="0"/>
              <a:t> </a:t>
            </a:r>
            <a:r>
              <a:rPr lang="fr-FR" dirty="0" err="1" smtClean="0"/>
              <a:t>Aufgabe</a:t>
            </a:r>
            <a:r>
              <a:rPr lang="fr-FR" dirty="0" smtClean="0"/>
              <a:t>: der </a:t>
            </a:r>
            <a:r>
              <a:rPr lang="fr-FR" dirty="0" err="1" smtClean="0"/>
              <a:t>Europapokal</a:t>
            </a:r>
            <a:r>
              <a:rPr lang="fr-FR" dirty="0" smtClean="0"/>
              <a:t> in </a:t>
            </a:r>
            <a:r>
              <a:rPr lang="fr-FR" dirty="0" err="1" smtClean="0"/>
              <a:t>Hirschau</a:t>
            </a:r>
            <a:r>
              <a:rPr lang="fr-FR" dirty="0" smtClean="0"/>
              <a:t>!</a:t>
            </a:r>
            <a:endParaRPr lang="de-DE" dirty="0"/>
          </a:p>
        </p:txBody>
      </p:sp>
      <p:sp>
        <p:nvSpPr>
          <p:cNvPr id="6" name="Textfeld 5"/>
          <p:cNvSpPr txBox="1"/>
          <p:nvPr/>
        </p:nvSpPr>
        <p:spPr>
          <a:xfrm>
            <a:off x="143508" y="5721648"/>
            <a:ext cx="5688632" cy="738664"/>
          </a:xfrm>
          <a:prstGeom prst="rect">
            <a:avLst/>
          </a:prstGeom>
          <a:noFill/>
        </p:spPr>
        <p:txBody>
          <a:bodyPr wrap="square" rtlCol="0">
            <a:spAutoFit/>
          </a:bodyPr>
          <a:lstStyle/>
          <a:p>
            <a:r>
              <a:rPr lang="fr-FR" sz="1400" dirty="0" err="1" smtClean="0"/>
              <a:t>Für</a:t>
            </a:r>
            <a:r>
              <a:rPr lang="fr-FR" sz="1400" dirty="0" smtClean="0"/>
              <a:t> den KVL </a:t>
            </a:r>
            <a:r>
              <a:rPr lang="fr-FR" sz="1400" dirty="0" err="1" smtClean="0"/>
              <a:t>kämpften</a:t>
            </a:r>
            <a:r>
              <a:rPr lang="fr-FR" sz="1400" dirty="0" smtClean="0"/>
              <a:t>. Jessica </a:t>
            </a:r>
            <a:r>
              <a:rPr lang="fr-FR" sz="1400" dirty="0" err="1" smtClean="0"/>
              <a:t>Dreher</a:t>
            </a:r>
            <a:r>
              <a:rPr lang="fr-FR" sz="1400" dirty="0" smtClean="0"/>
              <a:t>, Saskia </a:t>
            </a:r>
            <a:r>
              <a:rPr lang="fr-FR" sz="1400" dirty="0" err="1" smtClean="0"/>
              <a:t>Seitz</a:t>
            </a:r>
            <a:r>
              <a:rPr lang="fr-FR" sz="1400" dirty="0" smtClean="0"/>
              <a:t>, Sabine </a:t>
            </a:r>
            <a:r>
              <a:rPr lang="fr-FR" sz="1400" dirty="0" err="1" smtClean="0"/>
              <a:t>Sellner</a:t>
            </a:r>
            <a:r>
              <a:rPr lang="fr-FR" sz="1400" dirty="0" smtClean="0"/>
              <a:t>,</a:t>
            </a:r>
          </a:p>
          <a:p>
            <a:r>
              <a:rPr lang="fr-FR" sz="1400" dirty="0" smtClean="0"/>
              <a:t>Yvonne Schneider, </a:t>
            </a:r>
            <a:r>
              <a:rPr lang="fr-FR" sz="1400" dirty="0" err="1" smtClean="0"/>
              <a:t>Melina</a:t>
            </a:r>
            <a:r>
              <a:rPr lang="fr-FR" sz="1400" dirty="0" smtClean="0"/>
              <a:t> Zimmermann, Sandra Sellner, Jenny </a:t>
            </a:r>
            <a:r>
              <a:rPr lang="fr-FR" sz="1400" dirty="0" err="1" smtClean="0"/>
              <a:t>Seitz</a:t>
            </a:r>
            <a:endParaRPr lang="fr-FR" sz="1400" dirty="0" smtClean="0"/>
          </a:p>
          <a:p>
            <a:r>
              <a:rPr lang="fr-FR" sz="1400" dirty="0" err="1" smtClean="0"/>
              <a:t>Das</a:t>
            </a:r>
            <a:r>
              <a:rPr lang="fr-FR" sz="1400" dirty="0" smtClean="0"/>
              <a:t> </a:t>
            </a:r>
            <a:r>
              <a:rPr lang="fr-FR" sz="1400" dirty="0" err="1" smtClean="0"/>
              <a:t>erfolgreiche</a:t>
            </a:r>
            <a:r>
              <a:rPr lang="fr-FR" sz="1400" dirty="0" smtClean="0"/>
              <a:t> </a:t>
            </a:r>
            <a:r>
              <a:rPr lang="fr-FR" sz="1400" dirty="0" err="1" smtClean="0"/>
              <a:t>Trainerteam</a:t>
            </a:r>
            <a:r>
              <a:rPr lang="fr-FR" sz="1400" dirty="0" smtClean="0"/>
              <a:t>: Stefan </a:t>
            </a:r>
            <a:r>
              <a:rPr lang="fr-FR" sz="1400" dirty="0" err="1" smtClean="0"/>
              <a:t>und</a:t>
            </a:r>
            <a:r>
              <a:rPr lang="fr-FR" sz="1400" dirty="0" smtClean="0"/>
              <a:t> Harald </a:t>
            </a:r>
            <a:r>
              <a:rPr lang="fr-FR" sz="1400" dirty="0" err="1" smtClean="0"/>
              <a:t>Seitz</a:t>
            </a:r>
            <a:endParaRPr lang="de-DE" sz="1400" dirty="0"/>
          </a:p>
        </p:txBody>
      </p:sp>
      <p:pic>
        <p:nvPicPr>
          <p:cNvPr id="1026" name="Picture 2" descr="C:\Users\Schneider\Desktop\image3.JPG"/>
          <p:cNvPicPr>
            <a:picLocks noChangeAspect="1" noChangeArrowheads="1"/>
          </p:cNvPicPr>
          <p:nvPr/>
        </p:nvPicPr>
        <p:blipFill>
          <a:blip r:embed="rId2"/>
          <a:srcRect/>
          <a:stretch>
            <a:fillRect/>
          </a:stretch>
        </p:blipFill>
        <p:spPr bwMode="auto">
          <a:xfrm>
            <a:off x="611560" y="2060847"/>
            <a:ext cx="4680520" cy="3510391"/>
          </a:xfrm>
          <a:prstGeom prst="rect">
            <a:avLst/>
          </a:prstGeom>
          <a:noFill/>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 </a:t>
            </a:r>
            <a:r>
              <a:rPr lang="de-DE" sz="4400" dirty="0" smtClean="0">
                <a:solidFill>
                  <a:schemeClr val="tx2"/>
                </a:solidFill>
                <a:effectLst>
                  <a:outerShdw blurRad="38100" dist="38100" dir="2700000" algn="tl">
                    <a:srgbClr val="000000"/>
                  </a:outerShdw>
                </a:effectLst>
              </a:rPr>
              <a:t>Herren</a:t>
            </a:r>
            <a:endParaRPr lang="de-DE" sz="4400" dirty="0">
              <a:solidFill>
                <a:schemeClr val="tx2"/>
              </a:solidFill>
              <a:effectLst>
                <a:outerShdw blurRad="38100" dist="38100" dir="2700000" algn="tl">
                  <a:srgbClr val="000000"/>
                </a:outerShdw>
              </a:effectLst>
            </a:endParaRPr>
          </a:p>
        </p:txBody>
      </p:sp>
      <p:sp>
        <p:nvSpPr>
          <p:cNvPr id="44035" name="TextBox 6"/>
          <p:cNvSpPr txBox="1">
            <a:spLocks noChangeArrowheads="1"/>
          </p:cNvSpPr>
          <p:nvPr/>
        </p:nvSpPr>
        <p:spPr bwMode="auto">
          <a:xfrm>
            <a:off x="1691680" y="1412776"/>
            <a:ext cx="4618700"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2017 Aufstieg in die 2. Bundesliga</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6012160" y="2120662"/>
            <a:ext cx="2800053" cy="2585323"/>
          </a:xfrm>
          <a:prstGeom prst="rect">
            <a:avLst/>
          </a:prstGeom>
          <a:noFill/>
        </p:spPr>
        <p:txBody>
          <a:bodyPr wrap="square" rtlCol="0">
            <a:spAutoFit/>
          </a:bodyPr>
          <a:lstStyle/>
          <a:p>
            <a:r>
              <a:rPr lang="fr-FR" dirty="0" smtClean="0"/>
              <a:t>Aller </a:t>
            </a:r>
            <a:r>
              <a:rPr lang="fr-FR" dirty="0" err="1" smtClean="0"/>
              <a:t>guten</a:t>
            </a:r>
            <a:r>
              <a:rPr lang="fr-FR" dirty="0" smtClean="0"/>
              <a:t> </a:t>
            </a:r>
            <a:r>
              <a:rPr lang="fr-FR" dirty="0" err="1" smtClean="0"/>
              <a:t>Dinge</a:t>
            </a:r>
            <a:r>
              <a:rPr lang="fr-FR" dirty="0" smtClean="0"/>
              <a:t> </a:t>
            </a:r>
            <a:r>
              <a:rPr lang="fr-FR" dirty="0" err="1" smtClean="0"/>
              <a:t>sind</a:t>
            </a:r>
            <a:r>
              <a:rPr lang="fr-FR" dirty="0" smtClean="0"/>
              <a:t> </a:t>
            </a:r>
            <a:r>
              <a:rPr lang="fr-FR" dirty="0" err="1" smtClean="0"/>
              <a:t>Vier</a:t>
            </a:r>
            <a:r>
              <a:rPr lang="fr-FR" dirty="0" smtClean="0"/>
              <a:t>!</a:t>
            </a:r>
          </a:p>
          <a:p>
            <a:r>
              <a:rPr lang="fr-FR" dirty="0" smtClean="0"/>
              <a:t>Die KVL </a:t>
            </a:r>
            <a:r>
              <a:rPr lang="fr-FR" dirty="0" err="1" smtClean="0"/>
              <a:t>Herren</a:t>
            </a:r>
            <a:r>
              <a:rPr lang="fr-FR" dirty="0" smtClean="0"/>
              <a:t> </a:t>
            </a:r>
            <a:r>
              <a:rPr lang="fr-FR" dirty="0" err="1" smtClean="0"/>
              <a:t>haben</a:t>
            </a:r>
            <a:r>
              <a:rPr lang="fr-FR" dirty="0" smtClean="0"/>
              <a:t> es </a:t>
            </a:r>
            <a:r>
              <a:rPr lang="fr-FR" dirty="0" err="1" smtClean="0"/>
              <a:t>endlich</a:t>
            </a:r>
            <a:r>
              <a:rPr lang="fr-FR" dirty="0" smtClean="0"/>
              <a:t> </a:t>
            </a:r>
            <a:r>
              <a:rPr lang="fr-FR" dirty="0" err="1" smtClean="0"/>
              <a:t>geschafft</a:t>
            </a:r>
            <a:r>
              <a:rPr lang="fr-FR" dirty="0" smtClean="0"/>
              <a:t> – der </a:t>
            </a:r>
            <a:r>
              <a:rPr lang="fr-FR" dirty="0" err="1" smtClean="0"/>
              <a:t>Wiederaufstieg</a:t>
            </a:r>
            <a:r>
              <a:rPr lang="fr-FR" dirty="0" smtClean="0"/>
              <a:t> in die 2. </a:t>
            </a:r>
            <a:r>
              <a:rPr lang="fr-FR" dirty="0" err="1" smtClean="0"/>
              <a:t>Bundesliga</a:t>
            </a:r>
            <a:r>
              <a:rPr lang="fr-FR" dirty="0" smtClean="0"/>
              <a:t> Nord </a:t>
            </a:r>
            <a:r>
              <a:rPr lang="fr-FR" dirty="0" err="1" smtClean="0"/>
              <a:t>Mitte</a:t>
            </a:r>
            <a:r>
              <a:rPr lang="fr-FR" dirty="0" smtClean="0"/>
              <a:t> </a:t>
            </a:r>
            <a:r>
              <a:rPr lang="fr-FR" dirty="0" err="1" smtClean="0"/>
              <a:t>bei</a:t>
            </a:r>
            <a:r>
              <a:rPr lang="fr-FR" dirty="0" smtClean="0"/>
              <a:t> den </a:t>
            </a:r>
            <a:r>
              <a:rPr lang="fr-FR" dirty="0" err="1" smtClean="0"/>
              <a:t>Aufstiegsspielen</a:t>
            </a:r>
            <a:r>
              <a:rPr lang="fr-FR" dirty="0" smtClean="0"/>
              <a:t> in Bamberg!</a:t>
            </a:r>
          </a:p>
          <a:p>
            <a:r>
              <a:rPr lang="fr-FR" dirty="0" err="1" smtClean="0"/>
              <a:t>Herzlichen</a:t>
            </a:r>
            <a:r>
              <a:rPr lang="fr-FR" dirty="0" smtClean="0"/>
              <a:t> </a:t>
            </a:r>
            <a:r>
              <a:rPr lang="fr-FR" dirty="0" err="1" smtClean="0"/>
              <a:t>Glückwunsch</a:t>
            </a:r>
            <a:r>
              <a:rPr lang="fr-FR" dirty="0" smtClean="0"/>
              <a:t>!</a:t>
            </a:r>
            <a:endParaRPr lang="de-DE" dirty="0"/>
          </a:p>
        </p:txBody>
      </p:sp>
      <p:sp>
        <p:nvSpPr>
          <p:cNvPr id="6" name="Textfeld 5"/>
          <p:cNvSpPr txBox="1"/>
          <p:nvPr/>
        </p:nvSpPr>
        <p:spPr>
          <a:xfrm>
            <a:off x="251520" y="5589240"/>
            <a:ext cx="5688632" cy="954107"/>
          </a:xfrm>
          <a:prstGeom prst="rect">
            <a:avLst/>
          </a:prstGeom>
          <a:noFill/>
        </p:spPr>
        <p:txBody>
          <a:bodyPr wrap="square" rtlCol="0">
            <a:spAutoFit/>
          </a:bodyPr>
          <a:lstStyle/>
          <a:p>
            <a:r>
              <a:rPr lang="fr-FR" sz="1400" dirty="0" err="1" smtClean="0"/>
              <a:t>v.l.hinten</a:t>
            </a:r>
            <a:r>
              <a:rPr lang="fr-FR" sz="1400" dirty="0" smtClean="0"/>
              <a:t>: Sandro </a:t>
            </a:r>
            <a:r>
              <a:rPr lang="fr-FR" sz="1400" dirty="0" err="1" smtClean="0"/>
              <a:t>Zieger</a:t>
            </a:r>
            <a:r>
              <a:rPr lang="fr-FR" sz="1400" dirty="0" smtClean="0"/>
              <a:t>, Hermann </a:t>
            </a:r>
            <a:r>
              <a:rPr lang="fr-FR" sz="1400" dirty="0" err="1" smtClean="0"/>
              <a:t>Lepold</a:t>
            </a:r>
            <a:r>
              <a:rPr lang="fr-FR" sz="1400" dirty="0" smtClean="0"/>
              <a:t>, Oscar </a:t>
            </a:r>
            <a:r>
              <a:rPr lang="fr-FR" sz="1400" dirty="0" err="1" smtClean="0"/>
              <a:t>Sellner</a:t>
            </a:r>
            <a:r>
              <a:rPr lang="fr-FR" sz="1400" dirty="0" smtClean="0"/>
              <a:t>, Erich </a:t>
            </a:r>
            <a:r>
              <a:rPr lang="fr-FR" sz="1400" dirty="0" err="1" smtClean="0"/>
              <a:t>Smasal</a:t>
            </a:r>
            <a:r>
              <a:rPr lang="fr-FR" sz="1400" dirty="0" smtClean="0"/>
              <a:t>, Matthias </a:t>
            </a:r>
            <a:r>
              <a:rPr lang="fr-FR" sz="1400" dirty="0" err="1" smtClean="0"/>
              <a:t>Michalske</a:t>
            </a:r>
            <a:r>
              <a:rPr lang="fr-FR" sz="1400" dirty="0" smtClean="0"/>
              <a:t/>
            </a:r>
            <a:br>
              <a:rPr lang="fr-FR" sz="1400" dirty="0" smtClean="0"/>
            </a:br>
            <a:r>
              <a:rPr lang="fr-FR" sz="1400" dirty="0" err="1" smtClean="0"/>
              <a:t>vorn</a:t>
            </a:r>
            <a:r>
              <a:rPr lang="fr-FR" sz="1400" dirty="0" smtClean="0"/>
              <a:t> </a:t>
            </a:r>
            <a:r>
              <a:rPr lang="fr-FR" sz="1400" dirty="0" err="1" smtClean="0"/>
              <a:t>von</a:t>
            </a:r>
            <a:r>
              <a:rPr lang="fr-FR" sz="1400" dirty="0" smtClean="0"/>
              <a:t> links: Richard </a:t>
            </a:r>
            <a:r>
              <a:rPr lang="fr-FR" sz="1400" dirty="0" err="1" smtClean="0"/>
              <a:t>Wolfschläger</a:t>
            </a:r>
            <a:r>
              <a:rPr lang="fr-FR" sz="1400" dirty="0" smtClean="0"/>
              <a:t>, Stefan </a:t>
            </a:r>
            <a:r>
              <a:rPr lang="fr-FR" sz="1400" dirty="0" err="1" smtClean="0"/>
              <a:t>Seitz</a:t>
            </a:r>
            <a:r>
              <a:rPr lang="fr-FR" sz="1400" dirty="0" smtClean="0"/>
              <a:t>, Florian </a:t>
            </a:r>
            <a:r>
              <a:rPr lang="fr-FR" sz="1400" dirty="0" err="1" smtClean="0"/>
              <a:t>Remiger</a:t>
            </a:r>
            <a:r>
              <a:rPr lang="fr-FR" sz="1400" dirty="0" smtClean="0"/>
              <a:t>, Christian </a:t>
            </a:r>
            <a:r>
              <a:rPr lang="fr-FR" sz="1400" dirty="0" err="1" smtClean="0"/>
              <a:t>Cunow</a:t>
            </a:r>
            <a:endParaRPr lang="de-DE" sz="1400" dirty="0"/>
          </a:p>
        </p:txBody>
      </p:sp>
      <p:pic>
        <p:nvPicPr>
          <p:cNvPr id="2050" name="Picture 2" descr="C:\Users\Schneider\Desktop\KV Liedolsheim Männer.jpg"/>
          <p:cNvPicPr>
            <a:picLocks noChangeAspect="1" noChangeArrowheads="1"/>
          </p:cNvPicPr>
          <p:nvPr/>
        </p:nvPicPr>
        <p:blipFill>
          <a:blip r:embed="rId2"/>
          <a:srcRect/>
          <a:stretch>
            <a:fillRect/>
          </a:stretch>
        </p:blipFill>
        <p:spPr bwMode="auto">
          <a:xfrm>
            <a:off x="899592" y="2204864"/>
            <a:ext cx="4204725" cy="3153544"/>
          </a:xfrm>
          <a:prstGeom prst="rect">
            <a:avLst/>
          </a:prstGeom>
          <a:noFill/>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a:t>
            </a:r>
            <a:r>
              <a:rPr lang="de-DE" sz="4400" dirty="0" smtClean="0">
                <a:solidFill>
                  <a:schemeClr val="tx2"/>
                </a:solidFill>
                <a:effectLst>
                  <a:outerShdw blurRad="38100" dist="38100" dir="2700000" algn="tl">
                    <a:srgbClr val="000000"/>
                  </a:outerShdw>
                </a:effectLst>
              </a:rPr>
              <a:t>– Damen / Herren</a:t>
            </a:r>
            <a:endParaRPr lang="de-DE" sz="4400" dirty="0">
              <a:solidFill>
                <a:schemeClr val="tx2"/>
              </a:solidFill>
              <a:effectLst>
                <a:outerShdw blurRad="38100" dist="38100" dir="2700000" algn="tl">
                  <a:srgbClr val="000000"/>
                </a:outerShdw>
              </a:effectLst>
            </a:endParaRPr>
          </a:p>
        </p:txBody>
      </p:sp>
      <p:sp>
        <p:nvSpPr>
          <p:cNvPr id="44035" name="TextBox 6"/>
          <p:cNvSpPr txBox="1">
            <a:spLocks noChangeArrowheads="1"/>
          </p:cNvSpPr>
          <p:nvPr/>
        </p:nvSpPr>
        <p:spPr bwMode="auto">
          <a:xfrm>
            <a:off x="1691680" y="1412776"/>
            <a:ext cx="5325497"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2017 Deutsche Meisterschaften Sprint </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5868144" y="2564904"/>
            <a:ext cx="2800053" cy="2585323"/>
          </a:xfrm>
          <a:prstGeom prst="rect">
            <a:avLst/>
          </a:prstGeom>
          <a:noFill/>
        </p:spPr>
        <p:txBody>
          <a:bodyPr wrap="square" rtlCol="0">
            <a:spAutoFit/>
          </a:bodyPr>
          <a:lstStyle/>
          <a:p>
            <a:r>
              <a:rPr lang="fr-FR" dirty="0" err="1" smtClean="0"/>
              <a:t>Melina</a:t>
            </a:r>
            <a:r>
              <a:rPr lang="fr-FR" dirty="0" smtClean="0"/>
              <a:t> Zimmermann </a:t>
            </a:r>
            <a:r>
              <a:rPr lang="fr-FR" dirty="0" err="1" smtClean="0"/>
              <a:t>holte</a:t>
            </a:r>
            <a:r>
              <a:rPr lang="fr-FR" dirty="0" smtClean="0"/>
              <a:t> </a:t>
            </a:r>
            <a:r>
              <a:rPr lang="fr-FR" dirty="0" err="1" smtClean="0"/>
              <a:t>im</a:t>
            </a:r>
            <a:r>
              <a:rPr lang="fr-FR" dirty="0" smtClean="0"/>
              <a:t> Sprint </a:t>
            </a:r>
            <a:r>
              <a:rPr lang="fr-FR" dirty="0" err="1" smtClean="0"/>
              <a:t>bei</a:t>
            </a:r>
            <a:r>
              <a:rPr lang="fr-FR" dirty="0" smtClean="0"/>
              <a:t> den </a:t>
            </a:r>
            <a:r>
              <a:rPr lang="fr-FR" dirty="0" err="1" smtClean="0"/>
              <a:t>Deutschen</a:t>
            </a:r>
            <a:r>
              <a:rPr lang="fr-FR" dirty="0" smtClean="0"/>
              <a:t> </a:t>
            </a:r>
            <a:r>
              <a:rPr lang="fr-FR" dirty="0" err="1" smtClean="0"/>
              <a:t>Meisterschaften</a:t>
            </a:r>
            <a:r>
              <a:rPr lang="fr-FR" dirty="0" smtClean="0"/>
              <a:t> die </a:t>
            </a:r>
            <a:r>
              <a:rPr lang="fr-FR" dirty="0" err="1" smtClean="0"/>
              <a:t>Goldmedaille</a:t>
            </a:r>
            <a:r>
              <a:rPr lang="fr-FR" dirty="0" smtClean="0"/>
              <a:t>!</a:t>
            </a:r>
          </a:p>
          <a:p>
            <a:r>
              <a:rPr lang="fr-FR" dirty="0" smtClean="0"/>
              <a:t>Stefan </a:t>
            </a:r>
            <a:r>
              <a:rPr lang="fr-FR" dirty="0" err="1" smtClean="0"/>
              <a:t>Seitz</a:t>
            </a:r>
            <a:r>
              <a:rPr lang="fr-FR" dirty="0" smtClean="0"/>
              <a:t> </a:t>
            </a:r>
            <a:r>
              <a:rPr lang="fr-FR" dirty="0" err="1" smtClean="0"/>
              <a:t>unterlag</a:t>
            </a:r>
            <a:r>
              <a:rPr lang="fr-FR" dirty="0" smtClean="0"/>
              <a:t> </a:t>
            </a:r>
            <a:r>
              <a:rPr lang="fr-FR" dirty="0" err="1" smtClean="0"/>
              <a:t>im</a:t>
            </a:r>
            <a:r>
              <a:rPr lang="fr-FR" dirty="0" smtClean="0"/>
              <a:t> Finale, </a:t>
            </a:r>
            <a:r>
              <a:rPr lang="fr-FR" dirty="0" err="1" smtClean="0"/>
              <a:t>hatte</a:t>
            </a:r>
            <a:r>
              <a:rPr lang="fr-FR" dirty="0" smtClean="0"/>
              <a:t> aber die </a:t>
            </a:r>
            <a:r>
              <a:rPr lang="fr-FR" dirty="0" err="1" smtClean="0"/>
              <a:t>Silbermedaille</a:t>
            </a:r>
            <a:r>
              <a:rPr lang="fr-FR" dirty="0" smtClean="0"/>
              <a:t> </a:t>
            </a:r>
            <a:r>
              <a:rPr lang="fr-FR" dirty="0" err="1" smtClean="0"/>
              <a:t>schon</a:t>
            </a:r>
            <a:r>
              <a:rPr lang="fr-FR" dirty="0" smtClean="0"/>
              <a:t> </a:t>
            </a:r>
            <a:r>
              <a:rPr lang="fr-FR" dirty="0" err="1" smtClean="0"/>
              <a:t>sicher</a:t>
            </a:r>
            <a:r>
              <a:rPr lang="fr-FR" dirty="0" smtClean="0"/>
              <a:t>!</a:t>
            </a:r>
            <a:endParaRPr lang="de-DE" dirty="0"/>
          </a:p>
        </p:txBody>
      </p:sp>
      <p:pic>
        <p:nvPicPr>
          <p:cNvPr id="3075" name="Picture 3" descr="C:\Users\Schneider\Desktop\IMG_0511.JPG"/>
          <p:cNvPicPr>
            <a:picLocks noChangeAspect="1" noChangeArrowheads="1"/>
          </p:cNvPicPr>
          <p:nvPr/>
        </p:nvPicPr>
        <p:blipFill>
          <a:blip r:embed="rId2"/>
          <a:srcRect/>
          <a:stretch>
            <a:fillRect/>
          </a:stretch>
        </p:blipFill>
        <p:spPr bwMode="auto">
          <a:xfrm>
            <a:off x="683568" y="2132856"/>
            <a:ext cx="4536504" cy="3402378"/>
          </a:xfrm>
          <a:prstGeom prst="rect">
            <a:avLst/>
          </a:prstGeom>
          <a:noFill/>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KVL </a:t>
            </a:r>
            <a:r>
              <a:rPr lang="de-DE" sz="4400" dirty="0" smtClean="0">
                <a:solidFill>
                  <a:schemeClr val="tx2"/>
                </a:solidFill>
                <a:effectLst>
                  <a:outerShdw blurRad="38100" dist="38100" dir="2700000" algn="tl">
                    <a:srgbClr val="000000"/>
                  </a:outerShdw>
                </a:effectLst>
              </a:rPr>
              <a:t>– Damen / Herren</a:t>
            </a:r>
            <a:endParaRPr lang="de-DE" sz="4400" dirty="0">
              <a:solidFill>
                <a:schemeClr val="tx2"/>
              </a:solidFill>
              <a:effectLst>
                <a:outerShdw blurRad="38100" dist="38100" dir="2700000" algn="tl">
                  <a:srgbClr val="000000"/>
                </a:outerShdw>
              </a:effectLst>
            </a:endParaRPr>
          </a:p>
        </p:txBody>
      </p:sp>
      <p:sp>
        <p:nvSpPr>
          <p:cNvPr id="44035" name="TextBox 6"/>
          <p:cNvSpPr txBox="1">
            <a:spLocks noChangeArrowheads="1"/>
          </p:cNvSpPr>
          <p:nvPr/>
        </p:nvSpPr>
        <p:spPr bwMode="auto">
          <a:xfrm>
            <a:off x="1691680" y="1412776"/>
            <a:ext cx="5409045"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2017 Deutsche Meisterschaften Tandem </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4644008" y="2636912"/>
            <a:ext cx="2808312" cy="2031325"/>
          </a:xfrm>
          <a:prstGeom prst="rect">
            <a:avLst/>
          </a:prstGeom>
          <a:noFill/>
        </p:spPr>
        <p:txBody>
          <a:bodyPr wrap="square" rtlCol="0">
            <a:spAutoFit/>
          </a:bodyPr>
          <a:lstStyle/>
          <a:p>
            <a:r>
              <a:rPr lang="fr-FR" dirty="0" smtClean="0"/>
              <a:t>Sabine </a:t>
            </a:r>
            <a:r>
              <a:rPr lang="fr-FR" dirty="0" err="1" smtClean="0"/>
              <a:t>Sellner</a:t>
            </a:r>
            <a:r>
              <a:rPr lang="fr-FR" dirty="0" smtClean="0"/>
              <a:t> </a:t>
            </a:r>
            <a:r>
              <a:rPr lang="fr-FR" dirty="0" err="1" smtClean="0"/>
              <a:t>und</a:t>
            </a:r>
            <a:r>
              <a:rPr lang="fr-FR" dirty="0" smtClean="0"/>
              <a:t> Matthias </a:t>
            </a:r>
            <a:r>
              <a:rPr lang="fr-FR" dirty="0" err="1" smtClean="0"/>
              <a:t>Michalske</a:t>
            </a:r>
            <a:r>
              <a:rPr lang="fr-FR" dirty="0" smtClean="0"/>
              <a:t> </a:t>
            </a:r>
            <a:r>
              <a:rPr lang="fr-FR" dirty="0" err="1" smtClean="0"/>
              <a:t>holten</a:t>
            </a:r>
            <a:r>
              <a:rPr lang="fr-FR" dirty="0" smtClean="0"/>
              <a:t> </a:t>
            </a:r>
            <a:r>
              <a:rPr lang="fr-FR" dirty="0" err="1" smtClean="0"/>
              <a:t>sich</a:t>
            </a:r>
            <a:r>
              <a:rPr lang="fr-FR" dirty="0" smtClean="0"/>
              <a:t> </a:t>
            </a:r>
            <a:r>
              <a:rPr lang="fr-FR" dirty="0" err="1" smtClean="0"/>
              <a:t>bei</a:t>
            </a:r>
            <a:r>
              <a:rPr lang="fr-FR" dirty="0" smtClean="0"/>
              <a:t> den </a:t>
            </a:r>
            <a:r>
              <a:rPr lang="fr-FR" dirty="0" err="1" smtClean="0"/>
              <a:t>Deutschen</a:t>
            </a:r>
            <a:r>
              <a:rPr lang="fr-FR" dirty="0" smtClean="0"/>
              <a:t> </a:t>
            </a:r>
            <a:r>
              <a:rPr lang="fr-FR" dirty="0" err="1" smtClean="0"/>
              <a:t>Meisterschaften</a:t>
            </a:r>
            <a:r>
              <a:rPr lang="fr-FR" dirty="0" smtClean="0"/>
              <a:t> </a:t>
            </a:r>
            <a:r>
              <a:rPr lang="fr-FR" dirty="0" err="1" smtClean="0"/>
              <a:t>im</a:t>
            </a:r>
            <a:r>
              <a:rPr lang="fr-FR" dirty="0" smtClean="0"/>
              <a:t> Tandem die </a:t>
            </a:r>
            <a:r>
              <a:rPr lang="fr-FR" dirty="0" err="1" smtClean="0"/>
              <a:t>Goldmedaille</a:t>
            </a:r>
            <a:r>
              <a:rPr lang="fr-FR" dirty="0" smtClean="0"/>
              <a:t>!</a:t>
            </a:r>
            <a:endParaRPr lang="de-DE" dirty="0"/>
          </a:p>
        </p:txBody>
      </p:sp>
      <p:pic>
        <p:nvPicPr>
          <p:cNvPr id="4098" name="Picture 2" descr="C:\Users\Schneider\Desktop\IMG-20170423-WA0017.jpg"/>
          <p:cNvPicPr>
            <a:picLocks noChangeAspect="1" noChangeArrowheads="1"/>
          </p:cNvPicPr>
          <p:nvPr/>
        </p:nvPicPr>
        <p:blipFill>
          <a:blip r:embed="rId2"/>
          <a:srcRect/>
          <a:stretch>
            <a:fillRect/>
          </a:stretch>
        </p:blipFill>
        <p:spPr bwMode="auto">
          <a:xfrm>
            <a:off x="1763688" y="2060848"/>
            <a:ext cx="2376264" cy="4224469"/>
          </a:xfrm>
          <a:prstGeom prst="rect">
            <a:avLst/>
          </a:prstGeom>
          <a:noFill/>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smtClean="0">
                <a:solidFill>
                  <a:schemeClr val="tx2"/>
                </a:solidFill>
                <a:effectLst>
                  <a:outerShdw blurRad="38100" dist="38100" dir="2700000" algn="tl">
                    <a:srgbClr val="000000"/>
                  </a:outerShdw>
                </a:effectLst>
              </a:rPr>
              <a:t>WM 2017 Dettenheim</a:t>
            </a:r>
            <a:endParaRPr lang="de-DE" sz="4400" dirty="0">
              <a:solidFill>
                <a:schemeClr val="tx2"/>
              </a:solidFill>
              <a:effectLst>
                <a:outerShdw blurRad="38100" dist="38100" dir="2700000" algn="tl">
                  <a:srgbClr val="000000"/>
                </a:outerShdw>
              </a:effectLst>
            </a:endParaRPr>
          </a:p>
        </p:txBody>
      </p:sp>
      <p:sp>
        <p:nvSpPr>
          <p:cNvPr id="44035" name="TextBox 6"/>
          <p:cNvSpPr txBox="1">
            <a:spLocks noChangeArrowheads="1"/>
          </p:cNvSpPr>
          <p:nvPr/>
        </p:nvSpPr>
        <p:spPr bwMode="auto">
          <a:xfrm>
            <a:off x="1691680" y="1412776"/>
            <a:ext cx="4956806" cy="707886"/>
          </a:xfrm>
          <a:prstGeom prst="rect">
            <a:avLst/>
          </a:prstGeom>
          <a:noFill/>
          <a:ln w="9525">
            <a:noFill/>
            <a:miter lim="800000"/>
            <a:headEnd/>
            <a:tailEnd/>
          </a:ln>
        </p:spPr>
        <p:txBody>
          <a:bodyPr wrap="none">
            <a:spAutoFit/>
          </a:bodyPr>
          <a:lstStyle/>
          <a:p>
            <a:pPr>
              <a:buFont typeface="Wingdings" charset="2"/>
              <a:buChar char="²"/>
            </a:pPr>
            <a:r>
              <a:rPr lang="de-DE" sz="2000" b="1" dirty="0">
                <a:solidFill>
                  <a:schemeClr val="tx2"/>
                </a:solidFill>
              </a:rPr>
              <a:t> </a:t>
            </a:r>
            <a:r>
              <a:rPr lang="de-DE" sz="2000" b="1" dirty="0" smtClean="0">
                <a:solidFill>
                  <a:schemeClr val="tx2"/>
                </a:solidFill>
              </a:rPr>
              <a:t>2017 Gold für die Deutschen Frauen!</a:t>
            </a:r>
            <a:endParaRPr lang="de-DE" sz="2000" b="1" dirty="0">
              <a:solidFill>
                <a:schemeClr val="tx2"/>
              </a:solidFill>
            </a:endParaRPr>
          </a:p>
          <a:p>
            <a:endParaRPr lang="de-DE" sz="2000" dirty="0">
              <a:solidFill>
                <a:schemeClr val="tx2"/>
              </a:solidFill>
            </a:endParaRPr>
          </a:p>
        </p:txBody>
      </p:sp>
      <p:sp>
        <p:nvSpPr>
          <p:cNvPr id="5" name="Textfeld 4"/>
          <p:cNvSpPr txBox="1"/>
          <p:nvPr/>
        </p:nvSpPr>
        <p:spPr>
          <a:xfrm>
            <a:off x="5796136" y="2348880"/>
            <a:ext cx="2800053" cy="2862322"/>
          </a:xfrm>
          <a:prstGeom prst="rect">
            <a:avLst/>
          </a:prstGeom>
          <a:noFill/>
        </p:spPr>
        <p:txBody>
          <a:bodyPr wrap="square" rtlCol="0">
            <a:spAutoFit/>
          </a:bodyPr>
          <a:lstStyle/>
          <a:p>
            <a:r>
              <a:rPr lang="fr-FR" dirty="0" smtClean="0"/>
              <a:t>Saskia </a:t>
            </a:r>
            <a:r>
              <a:rPr lang="fr-FR" dirty="0" err="1" smtClean="0"/>
              <a:t>Seitz</a:t>
            </a:r>
            <a:r>
              <a:rPr lang="fr-FR" dirty="0" smtClean="0"/>
              <a:t> </a:t>
            </a:r>
            <a:r>
              <a:rPr lang="fr-FR" dirty="0" err="1" smtClean="0"/>
              <a:t>und</a:t>
            </a:r>
            <a:r>
              <a:rPr lang="fr-FR" dirty="0" smtClean="0"/>
              <a:t> </a:t>
            </a:r>
            <a:r>
              <a:rPr lang="fr-FR" dirty="0" err="1" smtClean="0"/>
              <a:t>Melina</a:t>
            </a:r>
            <a:r>
              <a:rPr lang="fr-FR" dirty="0" smtClean="0"/>
              <a:t> Zimmermann </a:t>
            </a:r>
            <a:r>
              <a:rPr lang="fr-FR" dirty="0" err="1" smtClean="0"/>
              <a:t>holten</a:t>
            </a:r>
            <a:r>
              <a:rPr lang="fr-FR" dirty="0" smtClean="0"/>
              <a:t> </a:t>
            </a:r>
            <a:r>
              <a:rPr lang="fr-FR" dirty="0" err="1" smtClean="0"/>
              <a:t>bei</a:t>
            </a:r>
            <a:r>
              <a:rPr lang="fr-FR" dirty="0" smtClean="0"/>
              <a:t> der Heim-WM in </a:t>
            </a:r>
            <a:r>
              <a:rPr lang="fr-FR" dirty="0" err="1" smtClean="0"/>
              <a:t>Dettenheim</a:t>
            </a:r>
            <a:r>
              <a:rPr lang="fr-FR" dirty="0" smtClean="0"/>
              <a:t> Gold.</a:t>
            </a:r>
          </a:p>
          <a:p>
            <a:r>
              <a:rPr lang="fr-FR" dirty="0" smtClean="0"/>
              <a:t>Im </a:t>
            </a:r>
            <a:r>
              <a:rPr lang="fr-FR" dirty="0" err="1" smtClean="0"/>
              <a:t>Herzschlagfinale</a:t>
            </a:r>
            <a:r>
              <a:rPr lang="fr-FR" dirty="0" smtClean="0"/>
              <a:t> </a:t>
            </a:r>
            <a:r>
              <a:rPr lang="fr-FR" dirty="0" err="1" smtClean="0"/>
              <a:t>gegen</a:t>
            </a:r>
            <a:r>
              <a:rPr lang="fr-FR" dirty="0" smtClean="0"/>
              <a:t> </a:t>
            </a:r>
            <a:r>
              <a:rPr lang="fr-FR" dirty="0" err="1" smtClean="0"/>
              <a:t>Kroatien</a:t>
            </a:r>
            <a:r>
              <a:rPr lang="fr-FR" dirty="0" smtClean="0"/>
              <a:t> </a:t>
            </a:r>
            <a:r>
              <a:rPr lang="fr-FR" dirty="0" err="1" smtClean="0"/>
              <a:t>siegten</a:t>
            </a:r>
            <a:r>
              <a:rPr lang="fr-FR" dirty="0" smtClean="0"/>
              <a:t> die </a:t>
            </a:r>
            <a:r>
              <a:rPr lang="fr-FR" dirty="0" err="1" smtClean="0"/>
              <a:t>deutschen</a:t>
            </a:r>
            <a:r>
              <a:rPr lang="fr-FR" dirty="0" smtClean="0"/>
              <a:t> Damen </a:t>
            </a:r>
            <a:r>
              <a:rPr lang="fr-FR" dirty="0" err="1" smtClean="0"/>
              <a:t>am</a:t>
            </a:r>
            <a:r>
              <a:rPr lang="fr-FR" dirty="0" smtClean="0"/>
              <a:t> Ende </a:t>
            </a:r>
            <a:r>
              <a:rPr lang="fr-FR" dirty="0" err="1" smtClean="0"/>
              <a:t>im</a:t>
            </a:r>
            <a:r>
              <a:rPr lang="fr-FR" dirty="0" smtClean="0"/>
              <a:t> </a:t>
            </a:r>
            <a:r>
              <a:rPr lang="fr-FR" dirty="0" err="1" smtClean="0"/>
              <a:t>Sudden</a:t>
            </a:r>
            <a:r>
              <a:rPr lang="fr-FR" dirty="0" smtClean="0"/>
              <a:t> </a:t>
            </a:r>
            <a:r>
              <a:rPr lang="fr-FR" dirty="0" err="1" smtClean="0"/>
              <a:t>Victory</a:t>
            </a:r>
            <a:r>
              <a:rPr lang="fr-FR" dirty="0" smtClean="0"/>
              <a:t>!</a:t>
            </a:r>
          </a:p>
          <a:p>
            <a:endParaRPr lang="fr-FR" dirty="0" smtClean="0"/>
          </a:p>
          <a:p>
            <a:r>
              <a:rPr lang="fr-FR" dirty="0" err="1" smtClean="0"/>
              <a:t>Herzlichen</a:t>
            </a:r>
            <a:r>
              <a:rPr lang="fr-FR" dirty="0" smtClean="0"/>
              <a:t> </a:t>
            </a:r>
            <a:r>
              <a:rPr lang="fr-FR" dirty="0" err="1" smtClean="0"/>
              <a:t>Glückwunsch</a:t>
            </a:r>
            <a:r>
              <a:rPr lang="fr-FR" dirty="0" smtClean="0"/>
              <a:t>!</a:t>
            </a:r>
            <a:endParaRPr lang="de-DE" dirty="0"/>
          </a:p>
        </p:txBody>
      </p:sp>
      <p:pic>
        <p:nvPicPr>
          <p:cNvPr id="5122" name="Picture 2" descr="C:\Users\Schneider\Desktop\saskia-melina-300.jpg"/>
          <p:cNvPicPr>
            <a:picLocks noChangeAspect="1" noChangeArrowheads="1"/>
          </p:cNvPicPr>
          <p:nvPr/>
        </p:nvPicPr>
        <p:blipFill>
          <a:blip r:embed="rId2"/>
          <a:srcRect/>
          <a:stretch>
            <a:fillRect/>
          </a:stretch>
        </p:blipFill>
        <p:spPr bwMode="auto">
          <a:xfrm>
            <a:off x="899592" y="2204864"/>
            <a:ext cx="4392488" cy="2928325"/>
          </a:xfrm>
          <a:prstGeom prst="rect">
            <a:avLst/>
          </a:prstGeom>
          <a:noFill/>
        </p:spPr>
      </p:pic>
    </p:spTree>
    <p:extLst>
      <p:ext uri="{BB962C8B-B14F-4D97-AF65-F5344CB8AC3E}">
        <p14:creationId xmlns:p14="http://schemas.microsoft.com/office/powerpoint/2010/main" val="341912382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Nationalmannschaft</a:t>
            </a:r>
          </a:p>
        </p:txBody>
      </p:sp>
      <p:sp>
        <p:nvSpPr>
          <p:cNvPr id="46083" name="TextBox 6"/>
          <p:cNvSpPr txBox="1">
            <a:spLocks noChangeArrowheads="1"/>
          </p:cNvSpPr>
          <p:nvPr/>
        </p:nvSpPr>
        <p:spPr bwMode="auto">
          <a:xfrm>
            <a:off x="214313" y="1428750"/>
            <a:ext cx="8643937" cy="4400550"/>
          </a:xfrm>
          <a:prstGeom prst="rect">
            <a:avLst/>
          </a:prstGeom>
          <a:noFill/>
          <a:ln w="9525">
            <a:noFill/>
            <a:miter lim="800000"/>
            <a:headEnd/>
            <a:tailEnd/>
          </a:ln>
        </p:spPr>
        <p:txBody>
          <a:bodyPr>
            <a:spAutoFit/>
          </a:bodyPr>
          <a:lstStyle/>
          <a:p>
            <a:r>
              <a:rPr lang="de-DE" sz="2000" dirty="0">
                <a:solidFill>
                  <a:schemeClr val="tx2"/>
                </a:solidFill>
              </a:rPr>
              <a:t>In den Reihen des KV Liedolsheim gibt es einige Spieler und Spielerinnen, die schon einige Nationalmannschaftseinsätze vorweisen können:</a:t>
            </a:r>
          </a:p>
          <a:p>
            <a:r>
              <a:rPr lang="de-DE" sz="2000" dirty="0">
                <a:solidFill>
                  <a:schemeClr val="tx2"/>
                </a:solidFill>
              </a:rPr>
              <a:t> </a:t>
            </a:r>
          </a:p>
          <a:p>
            <a:pPr lvl="2">
              <a:buFont typeface="Wingdings" charset="2"/>
              <a:buChar char="²"/>
            </a:pPr>
            <a:r>
              <a:rPr lang="de-DE" sz="2000" dirty="0">
                <a:solidFill>
                  <a:schemeClr val="tx2"/>
                </a:solidFill>
              </a:rPr>
              <a:t> Saskia Seitz			</a:t>
            </a:r>
            <a:r>
              <a:rPr lang="de-DE" sz="2000" dirty="0" smtClean="0">
                <a:solidFill>
                  <a:schemeClr val="tx2"/>
                </a:solidFill>
              </a:rPr>
              <a:t>59</a:t>
            </a:r>
            <a:r>
              <a:rPr lang="de-DE" sz="2000" dirty="0" smtClean="0">
                <a:solidFill>
                  <a:schemeClr val="tx2"/>
                </a:solidFill>
              </a:rPr>
              <a:t> </a:t>
            </a:r>
            <a:r>
              <a:rPr lang="de-DE" sz="2000" dirty="0">
                <a:solidFill>
                  <a:schemeClr val="tx2"/>
                </a:solidFill>
              </a:rPr>
              <a:t>Einsätze</a:t>
            </a:r>
          </a:p>
          <a:p>
            <a:pPr lvl="2">
              <a:buFont typeface="Wingdings" charset="2"/>
              <a:buChar char="²"/>
            </a:pPr>
            <a:r>
              <a:rPr lang="de-DE" sz="2000" dirty="0">
                <a:solidFill>
                  <a:schemeClr val="tx2"/>
                </a:solidFill>
              </a:rPr>
              <a:t> Ursel Zimmermann		41 Einsätze</a:t>
            </a:r>
          </a:p>
          <a:p>
            <a:pPr lvl="2">
              <a:buFont typeface="Wingdings" charset="2"/>
              <a:buChar char="²"/>
            </a:pPr>
            <a:r>
              <a:rPr lang="de-DE" sz="2000" dirty="0">
                <a:solidFill>
                  <a:schemeClr val="tx2"/>
                </a:solidFill>
              </a:rPr>
              <a:t> Stefan Seitz			22 Einsätze</a:t>
            </a:r>
          </a:p>
          <a:p>
            <a:pPr lvl="2">
              <a:buFont typeface="Wingdings" charset="2"/>
              <a:buChar char="²"/>
            </a:pPr>
            <a:r>
              <a:rPr lang="de-DE" sz="2000" dirty="0">
                <a:solidFill>
                  <a:schemeClr val="tx2"/>
                </a:solidFill>
              </a:rPr>
              <a:t> Claudia Hoffmann		16 Einsätze</a:t>
            </a:r>
          </a:p>
          <a:p>
            <a:pPr lvl="2">
              <a:buFont typeface="Wingdings" charset="2"/>
              <a:buChar char="²"/>
            </a:pPr>
            <a:r>
              <a:rPr lang="de-DE" sz="2000" dirty="0">
                <a:solidFill>
                  <a:schemeClr val="tx2"/>
                </a:solidFill>
              </a:rPr>
              <a:t> Melina Zimmermann		</a:t>
            </a:r>
            <a:r>
              <a:rPr lang="de-DE" sz="2000" dirty="0" smtClean="0">
                <a:solidFill>
                  <a:schemeClr val="tx2"/>
                </a:solidFill>
              </a:rPr>
              <a:t>21</a:t>
            </a:r>
            <a:r>
              <a:rPr lang="de-DE" sz="2000" dirty="0" smtClean="0">
                <a:solidFill>
                  <a:schemeClr val="tx2"/>
                </a:solidFill>
              </a:rPr>
              <a:t> </a:t>
            </a:r>
            <a:r>
              <a:rPr lang="de-DE" sz="2000" dirty="0">
                <a:solidFill>
                  <a:schemeClr val="tx2"/>
                </a:solidFill>
              </a:rPr>
              <a:t>Einsätze</a:t>
            </a:r>
          </a:p>
          <a:p>
            <a:pPr lvl="2">
              <a:buFont typeface="Wingdings" charset="2"/>
              <a:buChar char="²"/>
            </a:pPr>
            <a:r>
              <a:rPr lang="de-DE" sz="2000" dirty="0">
                <a:solidFill>
                  <a:schemeClr val="tx2"/>
                </a:solidFill>
              </a:rPr>
              <a:t> Yvonne Lauer		  5 Einsätze</a:t>
            </a:r>
          </a:p>
          <a:p>
            <a:pPr lvl="2">
              <a:buFont typeface="Wingdings" charset="2"/>
              <a:buChar char="²"/>
            </a:pPr>
            <a:r>
              <a:rPr lang="de-DE" sz="2000" dirty="0">
                <a:solidFill>
                  <a:schemeClr val="tx2"/>
                </a:solidFill>
              </a:rPr>
              <a:t> Tanja </a:t>
            </a:r>
            <a:r>
              <a:rPr lang="de-DE" sz="2000" dirty="0" err="1">
                <a:solidFill>
                  <a:schemeClr val="tx2"/>
                </a:solidFill>
              </a:rPr>
              <a:t>Michalske</a:t>
            </a:r>
            <a:r>
              <a:rPr lang="de-DE" sz="2000" dirty="0">
                <a:solidFill>
                  <a:schemeClr val="tx2"/>
                </a:solidFill>
              </a:rPr>
              <a:t>	 	  5 Einsätze</a:t>
            </a:r>
          </a:p>
          <a:p>
            <a:pPr lvl="2">
              <a:buFont typeface="Wingdings" charset="2"/>
              <a:buChar char="²"/>
            </a:pPr>
            <a:r>
              <a:rPr lang="de-DE" sz="2000" dirty="0">
                <a:solidFill>
                  <a:schemeClr val="tx2"/>
                </a:solidFill>
              </a:rPr>
              <a:t> Yvonne Seiler		  3 Einsätze</a:t>
            </a:r>
          </a:p>
          <a:p>
            <a:pPr lvl="2">
              <a:buFont typeface="Wingdings" charset="2"/>
              <a:buChar char="²"/>
            </a:pPr>
            <a:r>
              <a:rPr lang="de-DE" sz="2000" dirty="0">
                <a:solidFill>
                  <a:schemeClr val="tx2"/>
                </a:solidFill>
              </a:rPr>
              <a:t> Monika Kopp			  2 Einsätze</a:t>
            </a:r>
          </a:p>
          <a:p>
            <a:pPr lvl="2">
              <a:buFont typeface="Wingdings" charset="2"/>
              <a:buChar char="²"/>
            </a:pPr>
            <a:r>
              <a:rPr lang="de-DE" sz="2000" dirty="0">
                <a:solidFill>
                  <a:schemeClr val="tx2"/>
                </a:solidFill>
              </a:rPr>
              <a:t> Sandra </a:t>
            </a:r>
            <a:r>
              <a:rPr lang="de-DE" sz="2000" dirty="0" err="1">
                <a:solidFill>
                  <a:schemeClr val="tx2"/>
                </a:solidFill>
              </a:rPr>
              <a:t>Sellner</a:t>
            </a:r>
            <a:r>
              <a:rPr lang="de-DE" sz="2000" dirty="0">
                <a:solidFill>
                  <a:schemeClr val="tx2"/>
                </a:solidFill>
              </a:rPr>
              <a:t>	  	  2 Einsätze</a:t>
            </a:r>
          </a:p>
          <a:p>
            <a:pPr lvl="2">
              <a:buFont typeface="Wingdings" charset="2"/>
              <a:buChar char="²"/>
            </a:pPr>
            <a:r>
              <a:rPr lang="de-DE" sz="2000" dirty="0">
                <a:solidFill>
                  <a:schemeClr val="tx2"/>
                </a:solidFill>
              </a:rPr>
              <a:t> Sabine </a:t>
            </a:r>
            <a:r>
              <a:rPr lang="de-DE" sz="2000" dirty="0" err="1">
                <a:solidFill>
                  <a:schemeClr val="tx2"/>
                </a:solidFill>
              </a:rPr>
              <a:t>Sellner</a:t>
            </a:r>
            <a:r>
              <a:rPr lang="de-DE" sz="2000" dirty="0">
                <a:solidFill>
                  <a:schemeClr val="tx2"/>
                </a:solidFill>
              </a:rPr>
              <a:t>	  	</a:t>
            </a:r>
            <a:r>
              <a:rPr lang="de-DE" sz="2000">
                <a:solidFill>
                  <a:schemeClr val="tx2"/>
                </a:solidFill>
              </a:rPr>
              <a:t>  </a:t>
            </a:r>
            <a:r>
              <a:rPr lang="de-DE" sz="2000" smtClean="0">
                <a:solidFill>
                  <a:schemeClr val="tx2"/>
                </a:solidFill>
              </a:rPr>
              <a:t>2 </a:t>
            </a:r>
            <a:r>
              <a:rPr lang="de-DE" sz="2000" dirty="0">
                <a:solidFill>
                  <a:schemeClr val="tx2"/>
                </a:solidFill>
              </a:rPr>
              <a:t>Einsatz</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Unsere Medaillengewinner</a:t>
            </a:r>
          </a:p>
        </p:txBody>
      </p:sp>
      <p:sp>
        <p:nvSpPr>
          <p:cNvPr id="47107" name="Textfeld 4"/>
          <p:cNvSpPr txBox="1">
            <a:spLocks noChangeArrowheads="1"/>
          </p:cNvSpPr>
          <p:nvPr/>
        </p:nvSpPr>
        <p:spPr bwMode="auto">
          <a:xfrm>
            <a:off x="500063" y="1571625"/>
            <a:ext cx="7929562" cy="4862513"/>
          </a:xfrm>
          <a:prstGeom prst="rect">
            <a:avLst/>
          </a:prstGeom>
          <a:noFill/>
          <a:ln w="9525">
            <a:noFill/>
            <a:miter lim="800000"/>
            <a:headEnd/>
            <a:tailEnd/>
          </a:ln>
        </p:spPr>
        <p:txBody>
          <a:bodyPr>
            <a:spAutoFit/>
          </a:bodyPr>
          <a:lstStyle/>
          <a:p>
            <a:r>
              <a:rPr lang="de-DE">
                <a:solidFill>
                  <a:schemeClr val="tx2"/>
                </a:solidFill>
              </a:rPr>
              <a:t>Insgesamt haben unsere Sportler/innen während ihrer aktiven Zeit beim </a:t>
            </a:r>
          </a:p>
          <a:p>
            <a:r>
              <a:rPr lang="de-DE">
                <a:solidFill>
                  <a:schemeClr val="tx2"/>
                </a:solidFill>
              </a:rPr>
              <a:t>KV Liedolsheim 26 Medaillen gewonnen. Im Einzelnen waren dies:</a:t>
            </a:r>
          </a:p>
          <a:p>
            <a:endParaRPr lang="de-DE">
              <a:solidFill>
                <a:schemeClr val="tx2"/>
              </a:solidFill>
            </a:endParaRPr>
          </a:p>
          <a:p>
            <a:pPr algn="ctr"/>
            <a:r>
              <a:rPr lang="de-DE" sz="4400" b="1">
                <a:solidFill>
                  <a:schemeClr val="tx2"/>
                </a:solidFill>
              </a:rPr>
              <a:t>18 x Gold</a:t>
            </a:r>
          </a:p>
          <a:p>
            <a:pPr algn="ctr"/>
            <a:endParaRPr lang="de-DE" sz="4400" b="1">
              <a:solidFill>
                <a:schemeClr val="tx2"/>
              </a:solidFill>
            </a:endParaRPr>
          </a:p>
          <a:p>
            <a:pPr algn="ctr"/>
            <a:r>
              <a:rPr lang="de-DE" sz="4400" b="1">
                <a:solidFill>
                  <a:schemeClr val="tx2"/>
                </a:solidFill>
              </a:rPr>
              <a:t>4 x Silber</a:t>
            </a:r>
          </a:p>
          <a:p>
            <a:pPr algn="ctr"/>
            <a:endParaRPr lang="de-DE" sz="4400" b="1">
              <a:solidFill>
                <a:schemeClr val="tx2"/>
              </a:solidFill>
            </a:endParaRPr>
          </a:p>
          <a:p>
            <a:pPr algn="ctr"/>
            <a:r>
              <a:rPr lang="de-DE" sz="4400" b="1">
                <a:solidFill>
                  <a:schemeClr val="tx2"/>
                </a:solidFill>
              </a:rPr>
              <a:t>4 x Bronze</a:t>
            </a:r>
          </a:p>
          <a:p>
            <a:pPr algn="ctr"/>
            <a:endParaRPr lang="de-DE">
              <a:solidFill>
                <a:schemeClr val="tx2"/>
              </a:solidFill>
            </a:endParaRPr>
          </a:p>
          <a:p>
            <a:pPr algn="ctr"/>
            <a:r>
              <a:rPr lang="de-DE">
                <a:solidFill>
                  <a:schemeClr val="tx2"/>
                </a:solidFill>
              </a:rPr>
              <a:t>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Die Vereinsgeschichte</a:t>
            </a:r>
          </a:p>
        </p:txBody>
      </p:sp>
      <p:sp>
        <p:nvSpPr>
          <p:cNvPr id="7171" name="TextBox 4"/>
          <p:cNvSpPr txBox="1">
            <a:spLocks noChangeArrowheads="1"/>
          </p:cNvSpPr>
          <p:nvPr/>
        </p:nvSpPr>
        <p:spPr bwMode="auto">
          <a:xfrm>
            <a:off x="2971800" y="1676400"/>
            <a:ext cx="5410200" cy="1477963"/>
          </a:xfrm>
          <a:prstGeom prst="rect">
            <a:avLst/>
          </a:prstGeom>
          <a:noFill/>
          <a:ln w="9525">
            <a:noFill/>
            <a:miter lim="800000"/>
            <a:headEnd/>
            <a:tailEnd/>
          </a:ln>
        </p:spPr>
        <p:txBody>
          <a:bodyPr>
            <a:spAutoFit/>
          </a:bodyPr>
          <a:lstStyle/>
          <a:p>
            <a:pPr>
              <a:buFont typeface="Wingdings" charset="2"/>
              <a:buChar char="²"/>
            </a:pPr>
            <a:r>
              <a:rPr lang="de-DE" b="1">
                <a:solidFill>
                  <a:schemeClr val="tx2"/>
                </a:solidFill>
              </a:rPr>
              <a:t> 2009 Ausrichtung der Sportkegel-WM</a:t>
            </a:r>
            <a:r>
              <a:rPr lang="de-DE">
                <a:solidFill>
                  <a:srgbClr val="FFFF33"/>
                </a:solidFill>
              </a:rPr>
              <a:t/>
            </a:r>
            <a:br>
              <a:rPr lang="de-DE">
                <a:solidFill>
                  <a:srgbClr val="FFFF33"/>
                </a:solidFill>
              </a:rPr>
            </a:br>
            <a:r>
              <a:rPr lang="de-DE">
                <a:solidFill>
                  <a:srgbClr val="FFFF33"/>
                </a:solidFill>
              </a:rPr>
              <a:t/>
            </a:r>
            <a:br>
              <a:rPr lang="de-DE">
                <a:solidFill>
                  <a:srgbClr val="FFFF33"/>
                </a:solidFill>
              </a:rPr>
            </a:br>
            <a:r>
              <a:rPr lang="de-DE">
                <a:solidFill>
                  <a:srgbClr val="FFFF33"/>
                </a:solidFill>
              </a:rPr>
              <a:t>    </a:t>
            </a:r>
            <a:r>
              <a:rPr lang="de-DE"/>
              <a:t/>
            </a:r>
            <a:br>
              <a:rPr lang="de-DE"/>
            </a:br>
            <a:r>
              <a:rPr lang="de-DE"/>
              <a:t/>
            </a:r>
            <a:br>
              <a:rPr lang="de-DE"/>
            </a:br>
            <a:endParaRPr lang="de-DE">
              <a:solidFill>
                <a:schemeClr val="tx2"/>
              </a:solidFill>
            </a:endParaRPr>
          </a:p>
        </p:txBody>
      </p:sp>
      <p:sp>
        <p:nvSpPr>
          <p:cNvPr id="7172" name="TextBox 6"/>
          <p:cNvSpPr txBox="1">
            <a:spLocks noChangeArrowheads="1"/>
          </p:cNvSpPr>
          <p:nvPr/>
        </p:nvSpPr>
        <p:spPr bwMode="auto">
          <a:xfrm>
            <a:off x="3000375" y="2209800"/>
            <a:ext cx="5786438" cy="1754188"/>
          </a:xfrm>
          <a:prstGeom prst="rect">
            <a:avLst/>
          </a:prstGeom>
          <a:noFill/>
          <a:ln w="9525">
            <a:noFill/>
            <a:miter lim="800000"/>
            <a:headEnd/>
            <a:tailEnd/>
          </a:ln>
        </p:spPr>
        <p:txBody>
          <a:bodyPr>
            <a:spAutoFit/>
          </a:bodyPr>
          <a:lstStyle/>
          <a:p>
            <a:r>
              <a:rPr lang="de-DE">
                <a:solidFill>
                  <a:schemeClr val="tx2"/>
                </a:solidFill>
              </a:rPr>
              <a:t>Vom 07.05. bis 23.05.2009 war der KV Liedolsheim Ausrichter der U18 Weltmeisterschaften und der Mannschaftsweltmeisterschaft für Damen und Herren</a:t>
            </a:r>
            <a:r>
              <a:rPr lang="de-DE"/>
              <a:t>.</a:t>
            </a:r>
          </a:p>
          <a:p>
            <a:r>
              <a:rPr lang="de-DE">
                <a:solidFill>
                  <a:schemeClr val="tx2"/>
                </a:solidFill>
              </a:rPr>
              <a:t>Mit über 100 Helfern und mehr als 30.000 Arbeitsstunden wurde dieses Event für Funktionäre, Sportler und Zuschauer, ein unvergessliches Ereignis. </a:t>
            </a:r>
          </a:p>
        </p:txBody>
      </p:sp>
      <p:sp>
        <p:nvSpPr>
          <p:cNvPr id="7173" name="TextBox 15"/>
          <p:cNvSpPr txBox="1">
            <a:spLocks noChangeArrowheads="1"/>
          </p:cNvSpPr>
          <p:nvPr/>
        </p:nvSpPr>
        <p:spPr bwMode="auto">
          <a:xfrm>
            <a:off x="285750" y="4357688"/>
            <a:ext cx="5486400" cy="2032000"/>
          </a:xfrm>
          <a:prstGeom prst="rect">
            <a:avLst/>
          </a:prstGeom>
          <a:noFill/>
          <a:ln w="9525">
            <a:noFill/>
            <a:miter lim="800000"/>
            <a:headEnd/>
            <a:tailEnd/>
          </a:ln>
        </p:spPr>
        <p:txBody>
          <a:bodyPr>
            <a:spAutoFit/>
          </a:bodyPr>
          <a:lstStyle/>
          <a:p>
            <a:pPr algn="just"/>
            <a:r>
              <a:rPr lang="en-US">
                <a:solidFill>
                  <a:schemeClr val="tx2"/>
                </a:solidFill>
              </a:rPr>
              <a:t>An diesen Weltmeisterschaften nahmen teil</a:t>
            </a:r>
          </a:p>
          <a:p>
            <a:pPr algn="just">
              <a:buFont typeface="Arial" charset="0"/>
              <a:buChar char="•"/>
            </a:pPr>
            <a:endParaRPr lang="en-US">
              <a:solidFill>
                <a:schemeClr val="tx2"/>
              </a:solidFill>
            </a:endParaRPr>
          </a:p>
          <a:p>
            <a:pPr algn="just">
              <a:buFont typeface="Arial" charset="0"/>
              <a:buChar char="•"/>
            </a:pPr>
            <a:r>
              <a:rPr lang="en-US">
                <a:solidFill>
                  <a:schemeClr val="tx2"/>
                </a:solidFill>
              </a:rPr>
              <a:t>  19 Nationen</a:t>
            </a:r>
          </a:p>
          <a:p>
            <a:pPr algn="just">
              <a:buFont typeface="Arial" charset="0"/>
              <a:buChar char="•"/>
            </a:pPr>
            <a:r>
              <a:rPr lang="en-US">
                <a:solidFill>
                  <a:schemeClr val="tx2"/>
                </a:solidFill>
              </a:rPr>
              <a:t>  ca. 450 Athleten</a:t>
            </a:r>
          </a:p>
          <a:p>
            <a:pPr algn="just">
              <a:buFont typeface="Arial" charset="0"/>
              <a:buChar char="•"/>
            </a:pPr>
            <a:r>
              <a:rPr lang="en-US">
                <a:solidFill>
                  <a:schemeClr val="tx2"/>
                </a:solidFill>
              </a:rPr>
              <a:t>  ca. 140 Delegierte</a:t>
            </a:r>
          </a:p>
          <a:p>
            <a:pPr algn="just">
              <a:buFont typeface="Arial" charset="0"/>
              <a:buChar char="•"/>
            </a:pPr>
            <a:r>
              <a:rPr lang="en-US">
                <a:solidFill>
                  <a:schemeClr val="tx2"/>
                </a:solidFill>
              </a:rPr>
              <a:t>  über 6000 Zuschauer</a:t>
            </a:r>
          </a:p>
          <a:p>
            <a:pPr algn="just"/>
            <a:endParaRPr lang="en-US">
              <a:solidFill>
                <a:schemeClr val="tx2"/>
              </a:solidFill>
            </a:endParaRPr>
          </a:p>
        </p:txBody>
      </p:sp>
      <p:pic>
        <p:nvPicPr>
          <p:cNvPr id="7174" name="Picture 13" descr="Logo-02-0350x01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19400"/>
            <a:ext cx="2667000" cy="762000"/>
          </a:xfrm>
          <a:prstGeom prst="rect">
            <a:avLst/>
          </a:prstGeom>
          <a:noFill/>
          <a:ln w="9525">
            <a:noFill/>
            <a:miter lim="800000"/>
            <a:headEnd/>
            <a:tailEnd/>
          </a:ln>
        </p:spPr>
      </p:pic>
      <p:pic>
        <p:nvPicPr>
          <p:cNvPr id="7175" name="Picture 14" descr="Logo-01-0855x031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752600"/>
            <a:ext cx="2671763" cy="990600"/>
          </a:xfrm>
          <a:prstGeom prst="rect">
            <a:avLst/>
          </a:prstGeom>
          <a:noFill/>
          <a:ln w="9525">
            <a:noFill/>
            <a:miter lim="800000"/>
            <a:headEnd/>
            <a:tailEnd/>
          </a:ln>
        </p:spPr>
      </p:pic>
      <p:pic>
        <p:nvPicPr>
          <p:cNvPr id="7176" name="Bild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0688" y="4429125"/>
            <a:ext cx="3243262" cy="2152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Saskia Seitz</a:t>
            </a:r>
          </a:p>
        </p:txBody>
      </p:sp>
      <p:sp>
        <p:nvSpPr>
          <p:cNvPr id="48131" name="TextBox 6"/>
          <p:cNvSpPr txBox="1">
            <a:spLocks noChangeArrowheads="1"/>
          </p:cNvSpPr>
          <p:nvPr/>
        </p:nvSpPr>
        <p:spPr bwMode="auto">
          <a:xfrm>
            <a:off x="3048000" y="1449352"/>
            <a:ext cx="5867400" cy="5940088"/>
          </a:xfrm>
          <a:prstGeom prst="rect">
            <a:avLst/>
          </a:prstGeom>
          <a:noFill/>
          <a:ln w="9525">
            <a:noFill/>
            <a:miter lim="800000"/>
            <a:headEnd/>
            <a:tailEnd/>
          </a:ln>
        </p:spPr>
        <p:txBody>
          <a:bodyPr>
            <a:spAutoFit/>
          </a:bodyPr>
          <a:lstStyle/>
          <a:p>
            <a:pPr>
              <a:buFont typeface="Wingdings" charset="2"/>
              <a:buChar char="²"/>
            </a:pPr>
            <a:r>
              <a:rPr lang="de-DE" sz="2000" dirty="0">
                <a:solidFill>
                  <a:schemeClr val="tx2"/>
                </a:solidFill>
              </a:rPr>
              <a:t> 2006 WM U18 in Skopie  (MKD)</a:t>
            </a:r>
            <a:br>
              <a:rPr lang="de-DE" sz="2000" dirty="0">
                <a:solidFill>
                  <a:schemeClr val="tx2"/>
                </a:solidFill>
              </a:rPr>
            </a:br>
            <a:r>
              <a:rPr lang="de-DE" sz="2000" dirty="0">
                <a:solidFill>
                  <a:schemeClr val="tx2"/>
                </a:solidFill>
              </a:rPr>
              <a:t>    4x Gold, 1x </a:t>
            </a:r>
            <a:r>
              <a:rPr lang="de-DE" sz="2000" dirty="0" smtClean="0">
                <a:solidFill>
                  <a:schemeClr val="tx2"/>
                </a:solidFill>
              </a:rPr>
              <a:t>Silber</a:t>
            </a:r>
            <a:endParaRPr lang="de-DE" sz="2000" dirty="0">
              <a:solidFill>
                <a:schemeClr val="tx2"/>
              </a:solidFill>
            </a:endParaRPr>
          </a:p>
          <a:p>
            <a:pPr>
              <a:buFont typeface="Wingdings" charset="2"/>
              <a:buChar char="²"/>
            </a:pPr>
            <a:r>
              <a:rPr lang="de-DE" sz="2000" dirty="0">
                <a:solidFill>
                  <a:schemeClr val="tx2"/>
                </a:solidFill>
              </a:rPr>
              <a:t> 2007 WM U18 in Kosice (SVK)</a:t>
            </a:r>
            <a:br>
              <a:rPr lang="de-DE" sz="2000" dirty="0">
                <a:solidFill>
                  <a:schemeClr val="tx2"/>
                </a:solidFill>
              </a:rPr>
            </a:br>
            <a:r>
              <a:rPr lang="de-DE" sz="2000" dirty="0">
                <a:solidFill>
                  <a:schemeClr val="tx2"/>
                </a:solidFill>
              </a:rPr>
              <a:t>    5x </a:t>
            </a:r>
            <a:r>
              <a:rPr lang="de-DE" sz="2000" dirty="0" smtClean="0">
                <a:solidFill>
                  <a:schemeClr val="tx2"/>
                </a:solidFill>
              </a:rPr>
              <a:t>Gold</a:t>
            </a:r>
            <a:endParaRPr lang="de-DE" sz="2000" dirty="0">
              <a:solidFill>
                <a:schemeClr val="tx2"/>
              </a:solidFill>
            </a:endParaRPr>
          </a:p>
          <a:p>
            <a:pPr>
              <a:buFont typeface="Wingdings" charset="2"/>
              <a:buChar char="²"/>
            </a:pPr>
            <a:r>
              <a:rPr lang="de-DE" sz="2000" dirty="0">
                <a:solidFill>
                  <a:schemeClr val="tx2"/>
                </a:solidFill>
              </a:rPr>
              <a:t> 2008 WM U23 in Zadar (CRO)</a:t>
            </a:r>
            <a:br>
              <a:rPr lang="de-DE" sz="2000" dirty="0">
                <a:solidFill>
                  <a:schemeClr val="tx2"/>
                </a:solidFill>
              </a:rPr>
            </a:br>
            <a:r>
              <a:rPr lang="de-DE" sz="2000" dirty="0">
                <a:solidFill>
                  <a:schemeClr val="tx2"/>
                </a:solidFill>
              </a:rPr>
              <a:t>    2 x </a:t>
            </a:r>
            <a:r>
              <a:rPr lang="de-DE" sz="2000" dirty="0" smtClean="0">
                <a:solidFill>
                  <a:schemeClr val="tx2"/>
                </a:solidFill>
              </a:rPr>
              <a:t>Silber</a:t>
            </a:r>
            <a:endParaRPr lang="de-DE" sz="2000" dirty="0">
              <a:solidFill>
                <a:schemeClr val="tx2"/>
              </a:solidFill>
            </a:endParaRPr>
          </a:p>
          <a:p>
            <a:pPr>
              <a:buFont typeface="Wingdings" charset="2"/>
              <a:buChar char="²"/>
            </a:pPr>
            <a:r>
              <a:rPr lang="de-DE" sz="2000" dirty="0">
                <a:solidFill>
                  <a:schemeClr val="tx2"/>
                </a:solidFill>
              </a:rPr>
              <a:t> 2009 WM Mannschaft in </a:t>
            </a:r>
            <a:r>
              <a:rPr lang="de-DE" sz="2000" dirty="0" err="1">
                <a:solidFill>
                  <a:schemeClr val="tx2"/>
                </a:solidFill>
              </a:rPr>
              <a:t>Dettenheim</a:t>
            </a:r>
            <a:r>
              <a:rPr lang="de-DE" sz="2000" dirty="0">
                <a:solidFill>
                  <a:schemeClr val="tx2"/>
                </a:solidFill>
              </a:rPr>
              <a:t> (GER)</a:t>
            </a:r>
          </a:p>
          <a:p>
            <a:r>
              <a:rPr lang="de-DE" sz="2000" dirty="0">
                <a:solidFill>
                  <a:schemeClr val="tx2"/>
                </a:solidFill>
              </a:rPr>
              <a:t>    </a:t>
            </a:r>
            <a:r>
              <a:rPr lang="de-DE" sz="2000" dirty="0" smtClean="0">
                <a:solidFill>
                  <a:schemeClr val="tx2"/>
                </a:solidFill>
              </a:rPr>
              <a:t>Gold</a:t>
            </a:r>
            <a:endParaRPr lang="de-DE" sz="2000" dirty="0">
              <a:solidFill>
                <a:schemeClr val="tx2"/>
              </a:solidFill>
            </a:endParaRPr>
          </a:p>
          <a:p>
            <a:pPr>
              <a:buFont typeface="Wingdings" charset="2"/>
              <a:buChar char="²"/>
            </a:pPr>
            <a:r>
              <a:rPr lang="de-DE" sz="2000" dirty="0">
                <a:solidFill>
                  <a:schemeClr val="tx2"/>
                </a:solidFill>
              </a:rPr>
              <a:t> 2012 WM U23 in Bautzen (GER)</a:t>
            </a:r>
          </a:p>
          <a:p>
            <a:r>
              <a:rPr lang="de-DE" sz="2000" dirty="0">
                <a:solidFill>
                  <a:schemeClr val="tx2"/>
                </a:solidFill>
              </a:rPr>
              <a:t>     3x Gold, 1x </a:t>
            </a:r>
            <a:r>
              <a:rPr lang="de-DE" sz="2000" dirty="0" smtClean="0">
                <a:solidFill>
                  <a:schemeClr val="tx2"/>
                </a:solidFill>
              </a:rPr>
              <a:t>Bronze</a:t>
            </a:r>
          </a:p>
          <a:p>
            <a:pPr>
              <a:buFont typeface="Wingdings" charset="2"/>
              <a:buChar char="²"/>
            </a:pPr>
            <a:r>
              <a:rPr lang="de-DE" sz="2000" dirty="0" smtClean="0">
                <a:solidFill>
                  <a:schemeClr val="tx2"/>
                </a:solidFill>
              </a:rPr>
              <a:t> 2015 WM Mannschaft in Speichersdorf (GER)</a:t>
            </a:r>
          </a:p>
          <a:p>
            <a:r>
              <a:rPr lang="de-DE" sz="2000" dirty="0" smtClean="0">
                <a:solidFill>
                  <a:schemeClr val="tx2"/>
                </a:solidFill>
              </a:rPr>
              <a:t>     Silber</a:t>
            </a:r>
          </a:p>
          <a:p>
            <a:pPr>
              <a:buFont typeface="Wingdings" charset="2"/>
              <a:buChar char="²"/>
            </a:pPr>
            <a:r>
              <a:rPr lang="de-DE" sz="2000" dirty="0" smtClean="0">
                <a:solidFill>
                  <a:schemeClr val="tx2"/>
                </a:solidFill>
              </a:rPr>
              <a:t> 2017 WM Mannschaft in Dettenheim (GER)</a:t>
            </a:r>
          </a:p>
          <a:p>
            <a:r>
              <a:rPr lang="de-DE" sz="2000" dirty="0" smtClean="0">
                <a:solidFill>
                  <a:schemeClr val="tx2"/>
                </a:solidFill>
              </a:rPr>
              <a:t>     Gold</a:t>
            </a:r>
          </a:p>
          <a:p>
            <a:endParaRPr lang="de-DE" sz="2000" dirty="0" smtClean="0">
              <a:solidFill>
                <a:schemeClr val="tx2"/>
              </a:solidFill>
            </a:endParaRPr>
          </a:p>
          <a:p>
            <a:endParaRPr lang="de-DE" sz="2000" dirty="0" smtClean="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p:txBody>
      </p:sp>
      <p:pic>
        <p:nvPicPr>
          <p:cNvPr id="48132" name="Picture 6" descr="Saskia mit fünf Goldmedallien 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5975" y="142875"/>
            <a:ext cx="1820863" cy="2428875"/>
          </a:xfrm>
          <a:prstGeom prst="rect">
            <a:avLst/>
          </a:prstGeom>
          <a:noFill/>
          <a:ln w="9525">
            <a:noFill/>
            <a:miter lim="800000"/>
            <a:headEnd/>
            <a:tailEnd/>
          </a:ln>
        </p:spPr>
      </p:pic>
      <p:pic>
        <p:nvPicPr>
          <p:cNvPr id="48133" name="Bild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3140968"/>
            <a:ext cx="2343150" cy="1562100"/>
          </a:xfrm>
          <a:prstGeom prst="rect">
            <a:avLst/>
          </a:prstGeom>
          <a:noFill/>
          <a:ln w="9525">
            <a:noFill/>
            <a:miter lim="800000"/>
            <a:headEnd/>
            <a:tailEnd/>
          </a:ln>
        </p:spPr>
      </p:pic>
      <p:pic>
        <p:nvPicPr>
          <p:cNvPr id="48134" name="Grafik 5" descr="U23_WM_Bautzen_2012_05_25 01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04664"/>
            <a:ext cx="1532133" cy="2294558"/>
          </a:xfrm>
          <a:prstGeom prst="rect">
            <a:avLst/>
          </a:prstGeom>
          <a:noFill/>
          <a:ln w="9525">
            <a:noFill/>
            <a:miter lim="800000"/>
            <a:headEnd/>
            <a:tailEnd/>
          </a:ln>
        </p:spPr>
      </p:pic>
      <p:pic>
        <p:nvPicPr>
          <p:cNvPr id="6146" name="Picture 2" descr="C:\Users\Schneider\Desktop\saskia-melina-300.jpg"/>
          <p:cNvPicPr>
            <a:picLocks noChangeAspect="1" noChangeArrowheads="1"/>
          </p:cNvPicPr>
          <p:nvPr/>
        </p:nvPicPr>
        <p:blipFill>
          <a:blip r:embed="rId5"/>
          <a:srcRect/>
          <a:stretch>
            <a:fillRect/>
          </a:stretch>
        </p:blipFill>
        <p:spPr bwMode="auto">
          <a:xfrm>
            <a:off x="467544" y="4941168"/>
            <a:ext cx="2376264" cy="1584176"/>
          </a:xfrm>
          <a:prstGeom prst="rect">
            <a:avLst/>
          </a:prstGeom>
          <a:noFill/>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Melina Zimmermann</a:t>
            </a:r>
          </a:p>
        </p:txBody>
      </p:sp>
      <p:sp>
        <p:nvSpPr>
          <p:cNvPr id="49155" name="TextBox 6"/>
          <p:cNvSpPr txBox="1">
            <a:spLocks noChangeArrowheads="1"/>
          </p:cNvSpPr>
          <p:nvPr/>
        </p:nvSpPr>
        <p:spPr bwMode="auto">
          <a:xfrm>
            <a:off x="1691680" y="-2547664"/>
            <a:ext cx="3672408" cy="2246769"/>
          </a:xfrm>
          <a:prstGeom prst="rect">
            <a:avLst/>
          </a:prstGeom>
          <a:noFill/>
          <a:ln w="9525">
            <a:noFill/>
            <a:miter lim="800000"/>
            <a:headEnd/>
            <a:tailEnd/>
          </a:ln>
        </p:spPr>
        <p:txBody>
          <a:bodyPr wrap="square">
            <a:spAutoFit/>
          </a:bodyPr>
          <a:lstStyle/>
          <a:p>
            <a:endParaRPr lang="de-DE" sz="2000" dirty="0" smtClean="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a:p>
            <a:endParaRPr lang="de-DE" sz="2000" dirty="0">
              <a:solidFill>
                <a:schemeClr val="tx2"/>
              </a:solidFill>
            </a:endParaRPr>
          </a:p>
        </p:txBody>
      </p:sp>
      <p:pic>
        <p:nvPicPr>
          <p:cNvPr id="49156" name="Bild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196752"/>
            <a:ext cx="1636779" cy="2455168"/>
          </a:xfrm>
          <a:prstGeom prst="rect">
            <a:avLst/>
          </a:prstGeom>
          <a:noFill/>
          <a:ln w="9525">
            <a:noFill/>
            <a:miter lim="800000"/>
            <a:headEnd/>
            <a:tailEnd/>
          </a:ln>
        </p:spPr>
      </p:pic>
      <p:pic>
        <p:nvPicPr>
          <p:cNvPr id="49157" name="Grafik 4" descr="U23_WM_Bautzen_2012_05_25 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861048"/>
            <a:ext cx="1738312" cy="2608262"/>
          </a:xfrm>
          <a:prstGeom prst="rect">
            <a:avLst/>
          </a:prstGeom>
          <a:noFill/>
          <a:ln w="9525">
            <a:noFill/>
            <a:miter lim="800000"/>
            <a:headEnd/>
            <a:tailEnd/>
          </a:ln>
        </p:spPr>
      </p:pic>
      <p:pic>
        <p:nvPicPr>
          <p:cNvPr id="49158" name="Grafik 5" descr="WM_2014_05_Brno 13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6256" y="1772816"/>
            <a:ext cx="2050661" cy="3071813"/>
          </a:xfrm>
          <a:prstGeom prst="rect">
            <a:avLst/>
          </a:prstGeom>
          <a:noFill/>
          <a:ln w="9525">
            <a:noFill/>
            <a:miter lim="800000"/>
            <a:headEnd/>
            <a:tailEnd/>
          </a:ln>
        </p:spPr>
      </p:pic>
      <p:pic>
        <p:nvPicPr>
          <p:cNvPr id="7170" name="Picture 2" descr="C:\Users\Schneider\Desktop\saskia-melina-300.jpg"/>
          <p:cNvPicPr>
            <a:picLocks noChangeAspect="1" noChangeArrowheads="1"/>
          </p:cNvPicPr>
          <p:nvPr/>
        </p:nvPicPr>
        <p:blipFill>
          <a:blip r:embed="rId5"/>
          <a:srcRect/>
          <a:stretch>
            <a:fillRect/>
          </a:stretch>
        </p:blipFill>
        <p:spPr bwMode="auto">
          <a:xfrm>
            <a:off x="6804248" y="5157192"/>
            <a:ext cx="2152836" cy="1435224"/>
          </a:xfrm>
          <a:prstGeom prst="rect">
            <a:avLst/>
          </a:prstGeom>
          <a:noFill/>
        </p:spPr>
      </p:pic>
      <p:sp>
        <p:nvSpPr>
          <p:cNvPr id="9" name="Rectangle 8"/>
          <p:cNvSpPr/>
          <p:nvPr/>
        </p:nvSpPr>
        <p:spPr>
          <a:xfrm>
            <a:off x="2286000" y="1582341"/>
            <a:ext cx="4230216" cy="4247317"/>
          </a:xfrm>
          <a:prstGeom prst="rect">
            <a:avLst/>
          </a:prstGeom>
        </p:spPr>
        <p:txBody>
          <a:bodyPr wrap="square">
            <a:spAutoFit/>
          </a:bodyPr>
          <a:lstStyle/>
          <a:p>
            <a:pPr>
              <a:buFont typeface="Wingdings" charset="2"/>
              <a:buChar char="²"/>
            </a:pPr>
            <a:r>
              <a:rPr lang="de-DE" dirty="0" smtClean="0">
                <a:solidFill>
                  <a:schemeClr val="tx2"/>
                </a:solidFill>
              </a:rPr>
              <a:t> 2009 WM U18 Dettenheim (GER)</a:t>
            </a:r>
          </a:p>
          <a:p>
            <a:r>
              <a:rPr lang="de-DE" dirty="0" smtClean="0">
                <a:solidFill>
                  <a:schemeClr val="tx2"/>
                </a:solidFill>
              </a:rPr>
              <a:t>    1x Bronze (Paarkampf weiblich) </a:t>
            </a:r>
          </a:p>
          <a:p>
            <a:r>
              <a:rPr lang="de-DE" dirty="0" smtClean="0">
                <a:solidFill>
                  <a:schemeClr val="tx2"/>
                </a:solidFill>
              </a:rPr>
              <a:t>    zusammen mit Vanessa Welker</a:t>
            </a:r>
          </a:p>
          <a:p>
            <a:endParaRPr lang="de-DE" dirty="0" smtClean="0">
              <a:solidFill>
                <a:schemeClr val="tx2"/>
              </a:solidFill>
            </a:endParaRPr>
          </a:p>
          <a:p>
            <a:pPr>
              <a:buFont typeface="Wingdings" charset="2"/>
              <a:buChar char="²"/>
            </a:pPr>
            <a:r>
              <a:rPr lang="de-DE" dirty="0" smtClean="0">
                <a:solidFill>
                  <a:schemeClr val="tx2"/>
                </a:solidFill>
              </a:rPr>
              <a:t> 2012 WM U23 Bautzen (GER)</a:t>
            </a:r>
          </a:p>
          <a:p>
            <a:r>
              <a:rPr lang="de-DE" dirty="0" smtClean="0">
                <a:solidFill>
                  <a:schemeClr val="tx2"/>
                </a:solidFill>
              </a:rPr>
              <a:t>    1x Gold (Mannschaft)</a:t>
            </a:r>
          </a:p>
          <a:p>
            <a:endParaRPr lang="de-DE" dirty="0" smtClean="0">
              <a:solidFill>
                <a:schemeClr val="tx2"/>
              </a:solidFill>
            </a:endParaRPr>
          </a:p>
          <a:p>
            <a:pPr>
              <a:buFont typeface="Wingdings" charset="2"/>
              <a:buChar char="²"/>
            </a:pPr>
            <a:r>
              <a:rPr lang="de-DE" dirty="0" smtClean="0">
                <a:solidFill>
                  <a:schemeClr val="tx2"/>
                </a:solidFill>
              </a:rPr>
              <a:t> 2014 WM U23 Brünn (CZE)</a:t>
            </a:r>
          </a:p>
          <a:p>
            <a:r>
              <a:rPr lang="de-DE" dirty="0" smtClean="0">
                <a:solidFill>
                  <a:schemeClr val="tx2"/>
                </a:solidFill>
              </a:rPr>
              <a:t>    1x Gold (Mannschaft)</a:t>
            </a:r>
          </a:p>
          <a:p>
            <a:endParaRPr lang="de-DE" dirty="0" smtClean="0">
              <a:solidFill>
                <a:schemeClr val="tx2"/>
              </a:solidFill>
            </a:endParaRPr>
          </a:p>
          <a:p>
            <a:pPr>
              <a:buFont typeface="Wingdings" charset="2"/>
              <a:buChar char="²"/>
            </a:pPr>
            <a:r>
              <a:rPr lang="de-DE" dirty="0" smtClean="0">
                <a:solidFill>
                  <a:schemeClr val="tx2"/>
                </a:solidFill>
              </a:rPr>
              <a:t>2015 WM Damen Speichersdorf </a:t>
            </a:r>
          </a:p>
          <a:p>
            <a:r>
              <a:rPr lang="de-DE" dirty="0" smtClean="0">
                <a:solidFill>
                  <a:schemeClr val="tx2"/>
                </a:solidFill>
              </a:rPr>
              <a:t>   (GER) Silber (Mannschaft)</a:t>
            </a:r>
          </a:p>
          <a:p>
            <a:endParaRPr lang="de-DE" dirty="0" smtClean="0">
              <a:solidFill>
                <a:schemeClr val="tx2"/>
              </a:solidFill>
            </a:endParaRPr>
          </a:p>
          <a:p>
            <a:pPr>
              <a:buFont typeface="Wingdings" charset="2"/>
              <a:buChar char="²"/>
            </a:pPr>
            <a:r>
              <a:rPr lang="de-DE" dirty="0" smtClean="0">
                <a:solidFill>
                  <a:schemeClr val="tx2"/>
                </a:solidFill>
              </a:rPr>
              <a:t>2017 WM Damen Dettenheim</a:t>
            </a:r>
          </a:p>
          <a:p>
            <a:r>
              <a:rPr lang="de-DE" dirty="0" smtClean="0">
                <a:solidFill>
                  <a:schemeClr val="tx2"/>
                </a:solidFill>
              </a:rPr>
              <a:t>   (GER) Gold (Mannschaft)</a:t>
            </a: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Ursula Zimmermann</a:t>
            </a:r>
          </a:p>
        </p:txBody>
      </p:sp>
      <p:sp>
        <p:nvSpPr>
          <p:cNvPr id="50179" name="TextBox 6"/>
          <p:cNvSpPr txBox="1">
            <a:spLocks noChangeArrowheads="1"/>
          </p:cNvSpPr>
          <p:nvPr/>
        </p:nvSpPr>
        <p:spPr bwMode="auto">
          <a:xfrm>
            <a:off x="2786063" y="1643063"/>
            <a:ext cx="6096000" cy="4094162"/>
          </a:xfrm>
          <a:prstGeom prst="rect">
            <a:avLst/>
          </a:prstGeom>
          <a:noFill/>
          <a:ln w="9525">
            <a:noFill/>
            <a:miter lim="800000"/>
            <a:headEnd/>
            <a:tailEnd/>
          </a:ln>
        </p:spPr>
        <p:txBody>
          <a:bodyPr>
            <a:spAutoFit/>
          </a:bodyPr>
          <a:lstStyle/>
          <a:p>
            <a:pPr>
              <a:buFont typeface="Wingdings" charset="2"/>
              <a:buChar char="²"/>
            </a:pPr>
            <a:r>
              <a:rPr lang="de-DE" sz="2000">
                <a:solidFill>
                  <a:schemeClr val="tx2"/>
                </a:solidFill>
              </a:rPr>
              <a:t> 2008 WM in Banja Luka (BIH)  </a:t>
            </a:r>
            <a:br>
              <a:rPr lang="de-DE" sz="2000">
                <a:solidFill>
                  <a:schemeClr val="tx2"/>
                </a:solidFill>
              </a:rPr>
            </a:br>
            <a:r>
              <a:rPr lang="de-DE" sz="2000">
                <a:solidFill>
                  <a:schemeClr val="tx2"/>
                </a:solidFill>
              </a:rPr>
              <a:t>    1x Gold im Sprint </a:t>
            </a:r>
            <a:br>
              <a:rPr lang="de-DE" sz="2000">
                <a:solidFill>
                  <a:schemeClr val="tx2"/>
                </a:solidFill>
              </a:rPr>
            </a:br>
            <a:r>
              <a:rPr lang="de-DE" sz="2000">
                <a:solidFill>
                  <a:schemeClr val="tx2"/>
                </a:solidFill>
              </a:rPr>
              <a:t>    1x Silber in der Kombination</a:t>
            </a:r>
            <a:br>
              <a:rPr lang="de-DE" sz="2000">
                <a:solidFill>
                  <a:schemeClr val="tx2"/>
                </a:solidFill>
              </a:rPr>
            </a:br>
            <a:r>
              <a:rPr lang="de-DE" sz="2000">
                <a:solidFill>
                  <a:schemeClr val="tx2"/>
                </a:solidFill>
              </a:rPr>
              <a:t>    1x Bronze im Einzel über 120 Wurf</a:t>
            </a:r>
          </a:p>
          <a:p>
            <a:pPr>
              <a:buFont typeface="Wingdings" charset="2"/>
              <a:buChar char="²"/>
            </a:pPr>
            <a:endParaRPr lang="de-DE" sz="2000">
              <a:solidFill>
                <a:schemeClr val="tx2"/>
              </a:solidFill>
            </a:endParaRPr>
          </a:p>
          <a:p>
            <a:pPr>
              <a:buFont typeface="Wingdings" charset="2"/>
              <a:buChar char="²"/>
            </a:pPr>
            <a:r>
              <a:rPr lang="de-DE" sz="2000">
                <a:solidFill>
                  <a:schemeClr val="tx2"/>
                </a:solidFill>
              </a:rPr>
              <a:t> 2008 - 2010</a:t>
            </a:r>
            <a:br>
              <a:rPr lang="de-DE" sz="2000">
                <a:solidFill>
                  <a:schemeClr val="tx2"/>
                </a:solidFill>
              </a:rPr>
            </a:br>
            <a:r>
              <a:rPr lang="de-DE" sz="2000">
                <a:solidFill>
                  <a:schemeClr val="tx2"/>
                </a:solidFill>
              </a:rPr>
              <a:t>    Nr. 1 der Weltrangliste</a:t>
            </a:r>
          </a:p>
          <a:p>
            <a:pPr>
              <a:buFont typeface="Wingdings" charset="2"/>
              <a:buChar char="²"/>
            </a:pPr>
            <a:endParaRPr lang="de-DE" sz="2000">
              <a:solidFill>
                <a:schemeClr val="tx2"/>
              </a:solidFill>
            </a:endParaRPr>
          </a:p>
          <a:p>
            <a:pPr>
              <a:buFont typeface="Wingdings" charset="2"/>
              <a:buChar char="²"/>
            </a:pPr>
            <a:r>
              <a:rPr lang="de-DE" sz="2000">
                <a:solidFill>
                  <a:schemeClr val="tx2"/>
                </a:solidFill>
              </a:rPr>
              <a:t>2009 WM Mannschaft Dettenheim    </a:t>
            </a:r>
          </a:p>
          <a:p>
            <a:r>
              <a:rPr lang="de-DE" sz="2000">
                <a:solidFill>
                  <a:schemeClr val="tx2"/>
                </a:solidFill>
              </a:rPr>
              <a:t>   Gold mit der Mannschaft</a:t>
            </a:r>
          </a:p>
          <a:p>
            <a:pPr>
              <a:buFont typeface="Wingdings" charset="2"/>
              <a:buChar char="²"/>
            </a:pPr>
            <a:endParaRPr lang="de-DE" sz="2000">
              <a:solidFill>
                <a:schemeClr val="tx2"/>
              </a:solidFill>
            </a:endParaRPr>
          </a:p>
          <a:p>
            <a:pPr>
              <a:buFont typeface="Wingdings" charset="2"/>
              <a:buChar char="²"/>
            </a:pPr>
            <a:r>
              <a:rPr lang="de-DE" sz="2000">
                <a:solidFill>
                  <a:schemeClr val="tx2"/>
                </a:solidFill>
              </a:rPr>
              <a:t>2011 WM Einzel in Ritzing (AUT)</a:t>
            </a:r>
          </a:p>
          <a:p>
            <a:r>
              <a:rPr lang="de-DE" sz="2000">
                <a:solidFill>
                  <a:schemeClr val="tx2"/>
                </a:solidFill>
              </a:rPr>
              <a:t>   1x Gold in der Kombination</a:t>
            </a:r>
          </a:p>
        </p:txBody>
      </p:sp>
      <p:pic>
        <p:nvPicPr>
          <p:cNvPr id="50180" name="Bild 6" descr="UrsulaZimmermann-0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2057400" cy="2743200"/>
          </a:xfrm>
          <a:prstGeom prst="rect">
            <a:avLst/>
          </a:prstGeom>
          <a:noFill/>
          <a:ln w="9525">
            <a:noFill/>
            <a:miter lim="800000"/>
            <a:headEnd/>
            <a:tailEnd/>
          </a:ln>
        </p:spPr>
      </p:pic>
      <p:pic>
        <p:nvPicPr>
          <p:cNvPr id="50181" name="Bild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4857750"/>
            <a:ext cx="2743200" cy="1828800"/>
          </a:xfrm>
          <a:prstGeom prst="rect">
            <a:avLst/>
          </a:prstGeom>
          <a:noFill/>
          <a:ln w="9525">
            <a:noFill/>
            <a:miter lim="800000"/>
            <a:headEnd/>
            <a:tailEnd/>
          </a:ln>
        </p:spPr>
      </p:pic>
      <p:pic>
        <p:nvPicPr>
          <p:cNvPr id="50182" name="Grafik 6" descr="SAM_075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0875" y="3071813"/>
            <a:ext cx="2036763" cy="2714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Tanja Michalske</a:t>
            </a:r>
          </a:p>
        </p:txBody>
      </p:sp>
      <p:sp>
        <p:nvSpPr>
          <p:cNvPr id="51203" name="TextBox 4"/>
          <p:cNvSpPr txBox="1">
            <a:spLocks noChangeArrowheads="1"/>
          </p:cNvSpPr>
          <p:nvPr/>
        </p:nvSpPr>
        <p:spPr bwMode="auto">
          <a:xfrm>
            <a:off x="4267200" y="1981200"/>
            <a:ext cx="4876800" cy="677863"/>
          </a:xfrm>
          <a:prstGeom prst="rect">
            <a:avLst/>
          </a:prstGeom>
          <a:noFill/>
          <a:ln w="9525">
            <a:noFill/>
            <a:miter lim="800000"/>
            <a:headEnd/>
            <a:tailEnd/>
          </a:ln>
        </p:spPr>
        <p:txBody>
          <a:bodyPr>
            <a:spAutoFit/>
          </a:bodyPr>
          <a:lstStyle/>
          <a:p>
            <a:pPr>
              <a:buFont typeface="Wingdings" charset="2"/>
              <a:buChar char="²"/>
            </a:pPr>
            <a:r>
              <a:rPr lang="de-DE" sz="2000" dirty="0">
                <a:solidFill>
                  <a:schemeClr val="tx2"/>
                </a:solidFill>
              </a:rPr>
              <a:t> 2007 in </a:t>
            </a:r>
            <a:r>
              <a:rPr lang="de-DE" sz="2000" dirty="0" err="1">
                <a:solidFill>
                  <a:schemeClr val="tx2"/>
                </a:solidFill>
              </a:rPr>
              <a:t>Kosice</a:t>
            </a:r>
            <a:r>
              <a:rPr lang="de-DE" sz="2000" dirty="0">
                <a:solidFill>
                  <a:schemeClr val="tx2"/>
                </a:solidFill>
              </a:rPr>
              <a:t> (SVK)</a:t>
            </a:r>
            <a:r>
              <a:rPr lang="de-DE" dirty="0">
                <a:solidFill>
                  <a:schemeClr val="tx2"/>
                </a:solidFill>
              </a:rPr>
              <a:t/>
            </a:r>
            <a:br>
              <a:rPr lang="de-DE" dirty="0">
                <a:solidFill>
                  <a:schemeClr val="tx2"/>
                </a:solidFill>
              </a:rPr>
            </a:br>
            <a:r>
              <a:rPr lang="de-DE" dirty="0">
                <a:solidFill>
                  <a:schemeClr val="tx2"/>
                </a:solidFill>
              </a:rPr>
              <a:t>     1x Bronze mit der Mannschaft</a:t>
            </a:r>
          </a:p>
        </p:txBody>
      </p:sp>
      <p:pic>
        <p:nvPicPr>
          <p:cNvPr id="51204" name="Picture 7" descr="WM Kosice 2007 0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357313"/>
            <a:ext cx="3352800" cy="2514600"/>
          </a:xfrm>
          <a:prstGeom prst="rect">
            <a:avLst/>
          </a:prstGeom>
          <a:noFill/>
          <a:ln w="9525">
            <a:noFill/>
            <a:miter lim="800000"/>
            <a:headEnd/>
            <a:tailEnd/>
          </a:ln>
        </p:spPr>
      </p:pic>
      <p:pic>
        <p:nvPicPr>
          <p:cNvPr id="51205" name="Grafik 4" descr="Delegationsfotos 0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7438" y="3929063"/>
            <a:ext cx="6072187" cy="2765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a:solidFill>
                  <a:schemeClr val="tx2"/>
                </a:solidFill>
                <a:effectLst>
                  <a:outerShdw blurRad="38100" dist="38100" dir="2700000" algn="tl">
                    <a:srgbClr val="000000"/>
                  </a:outerShdw>
                </a:effectLst>
              </a:rPr>
              <a:t>Partnerschaft</a:t>
            </a:r>
          </a:p>
        </p:txBody>
      </p:sp>
      <p:sp>
        <p:nvSpPr>
          <p:cNvPr id="52227" name="TextBox 4"/>
          <p:cNvSpPr txBox="1">
            <a:spLocks noChangeArrowheads="1"/>
          </p:cNvSpPr>
          <p:nvPr/>
        </p:nvSpPr>
        <p:spPr bwMode="auto">
          <a:xfrm>
            <a:off x="1066800" y="1752600"/>
            <a:ext cx="7239000" cy="1200150"/>
          </a:xfrm>
          <a:prstGeom prst="rect">
            <a:avLst/>
          </a:prstGeom>
          <a:noFill/>
          <a:ln w="9525">
            <a:noFill/>
            <a:miter lim="800000"/>
            <a:headEnd/>
            <a:tailEnd/>
          </a:ln>
        </p:spPr>
        <p:txBody>
          <a:bodyPr>
            <a:spAutoFit/>
          </a:bodyPr>
          <a:lstStyle/>
          <a:p>
            <a:r>
              <a:rPr lang="de-DE" sz="2400">
                <a:solidFill>
                  <a:schemeClr val="tx2"/>
                </a:solidFill>
              </a:rPr>
              <a:t>Haben Sie Interesse an einer Partnerschaft mit dem Kegelverein Liedolsheim oder an der Sportkegelweltmeisterschaft 2017 in Dettenheim ? </a:t>
            </a:r>
            <a:endParaRPr lang="de-DE">
              <a:solidFill>
                <a:schemeClr val="tx2"/>
              </a:solidFill>
            </a:endParaRPr>
          </a:p>
        </p:txBody>
      </p:sp>
      <p:sp>
        <p:nvSpPr>
          <p:cNvPr id="52228" name="TextBox 7"/>
          <p:cNvSpPr txBox="1">
            <a:spLocks noChangeArrowheads="1"/>
          </p:cNvSpPr>
          <p:nvPr/>
        </p:nvSpPr>
        <p:spPr bwMode="auto">
          <a:xfrm>
            <a:off x="3143250" y="3786188"/>
            <a:ext cx="4545013" cy="923925"/>
          </a:xfrm>
          <a:prstGeom prst="rect">
            <a:avLst/>
          </a:prstGeom>
          <a:noFill/>
          <a:ln w="9525">
            <a:noFill/>
            <a:miter lim="800000"/>
            <a:headEnd/>
            <a:tailEnd/>
          </a:ln>
        </p:spPr>
        <p:txBody>
          <a:bodyPr wrap="none">
            <a:spAutoFit/>
          </a:bodyPr>
          <a:lstStyle/>
          <a:p>
            <a:r>
              <a:rPr lang="de-DE">
                <a:solidFill>
                  <a:schemeClr val="tx2"/>
                </a:solidFill>
              </a:rPr>
              <a:t>Telefon:	       0177 – 8917300</a:t>
            </a:r>
          </a:p>
          <a:p>
            <a:r>
              <a:rPr lang="de-DE">
                <a:solidFill>
                  <a:schemeClr val="tx2"/>
                </a:solidFill>
              </a:rPr>
              <a:t>Fax:	       07247 – 89173</a:t>
            </a:r>
          </a:p>
          <a:p>
            <a:r>
              <a:rPr lang="de-DE">
                <a:solidFill>
                  <a:schemeClr val="tx2"/>
                </a:solidFill>
              </a:rPr>
              <a:t>Email: 	       seitz.harald(at)gmail(dot)com</a:t>
            </a:r>
          </a:p>
        </p:txBody>
      </p:sp>
      <p:sp>
        <p:nvSpPr>
          <p:cNvPr id="52229" name="TextBox 8"/>
          <p:cNvSpPr txBox="1">
            <a:spLocks noChangeArrowheads="1"/>
          </p:cNvSpPr>
          <p:nvPr/>
        </p:nvSpPr>
        <p:spPr bwMode="auto">
          <a:xfrm>
            <a:off x="3124200" y="4724400"/>
            <a:ext cx="5916613" cy="1477963"/>
          </a:xfrm>
          <a:prstGeom prst="rect">
            <a:avLst/>
          </a:prstGeom>
          <a:noFill/>
          <a:ln w="9525">
            <a:noFill/>
            <a:miter lim="800000"/>
            <a:headEnd/>
            <a:tailEnd/>
          </a:ln>
        </p:spPr>
        <p:txBody>
          <a:bodyPr wrap="none">
            <a:spAutoFit/>
          </a:bodyPr>
          <a:lstStyle/>
          <a:p>
            <a:r>
              <a:rPr lang="de-DE">
                <a:solidFill>
                  <a:schemeClr val="tx2"/>
                </a:solidFill>
              </a:rPr>
              <a:t>Homepage:   </a:t>
            </a:r>
            <a:r>
              <a:rPr lang="de-DE">
                <a:solidFill>
                  <a:srgbClr val="000000"/>
                </a:solidFill>
                <a:hlinkClick r:id="rId2"/>
              </a:rPr>
              <a:t>http://www.kegelverein-liedolsheim.de</a:t>
            </a:r>
            <a:endParaRPr lang="de-DE">
              <a:solidFill>
                <a:srgbClr val="000000"/>
              </a:solidFill>
            </a:endParaRPr>
          </a:p>
          <a:p>
            <a:r>
              <a:rPr lang="de-DE">
                <a:solidFill>
                  <a:srgbClr val="000000"/>
                </a:solidFill>
              </a:rPr>
              <a:t>	</a:t>
            </a:r>
            <a:br>
              <a:rPr lang="de-DE">
                <a:solidFill>
                  <a:srgbClr val="000000"/>
                </a:solidFill>
              </a:rPr>
            </a:br>
            <a:r>
              <a:rPr lang="de-DE">
                <a:solidFill>
                  <a:schemeClr val="tx2"/>
                </a:solidFill>
              </a:rPr>
              <a:t>Email:</a:t>
            </a:r>
            <a:r>
              <a:rPr lang="de-DE">
                <a:solidFill>
                  <a:srgbClr val="FFFF99"/>
                </a:solidFill>
              </a:rPr>
              <a:t>	       </a:t>
            </a:r>
            <a:r>
              <a:rPr lang="de-DE">
                <a:solidFill>
                  <a:srgbClr val="000000"/>
                </a:solidFill>
                <a:hlinkClick r:id="rId3"/>
              </a:rPr>
              <a:t>kontakte(at)kegelverein-liedolsheim(dot)de</a:t>
            </a:r>
            <a:endParaRPr lang="de-DE">
              <a:solidFill>
                <a:srgbClr val="000000"/>
              </a:solidFill>
            </a:endParaRPr>
          </a:p>
          <a:p>
            <a:r>
              <a:rPr lang="de-DE">
                <a:solidFill>
                  <a:srgbClr val="000000"/>
                </a:solidFill>
              </a:rPr>
              <a:t>                     </a:t>
            </a:r>
          </a:p>
          <a:p>
            <a:endParaRPr lang="de-DE">
              <a:solidFill>
                <a:srgbClr val="000000"/>
              </a:solidFill>
            </a:endParaRPr>
          </a:p>
        </p:txBody>
      </p:sp>
      <p:sp>
        <p:nvSpPr>
          <p:cNvPr id="52230" name="TextBox 9"/>
          <p:cNvSpPr txBox="1">
            <a:spLocks noChangeArrowheads="1"/>
          </p:cNvSpPr>
          <p:nvPr/>
        </p:nvSpPr>
        <p:spPr bwMode="auto">
          <a:xfrm>
            <a:off x="1066800" y="3276600"/>
            <a:ext cx="3365500" cy="923925"/>
          </a:xfrm>
          <a:prstGeom prst="rect">
            <a:avLst/>
          </a:prstGeom>
          <a:noFill/>
          <a:ln w="9525">
            <a:noFill/>
            <a:miter lim="800000"/>
            <a:headEnd/>
            <a:tailEnd/>
          </a:ln>
        </p:spPr>
        <p:txBody>
          <a:bodyPr wrap="none">
            <a:spAutoFit/>
          </a:bodyPr>
          <a:lstStyle/>
          <a:p>
            <a:r>
              <a:rPr lang="de-DE">
                <a:solidFill>
                  <a:schemeClr val="tx2"/>
                </a:solidFill>
              </a:rPr>
              <a:t>Dann wenden Sie sich bitte an </a:t>
            </a:r>
          </a:p>
          <a:p>
            <a:endParaRPr lang="de-DE">
              <a:solidFill>
                <a:schemeClr val="tx2"/>
              </a:solidFill>
            </a:endParaRPr>
          </a:p>
          <a:p>
            <a:r>
              <a:rPr lang="de-DE" b="1">
                <a:solidFill>
                  <a:schemeClr val="tx2"/>
                </a:solidFill>
              </a:rPr>
              <a:t>Harald Seitz</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Adressen</a:t>
            </a:r>
          </a:p>
        </p:txBody>
      </p:sp>
      <p:sp>
        <p:nvSpPr>
          <p:cNvPr id="53251" name="TextBox 6"/>
          <p:cNvSpPr txBox="1">
            <a:spLocks noChangeArrowheads="1"/>
          </p:cNvSpPr>
          <p:nvPr/>
        </p:nvSpPr>
        <p:spPr bwMode="auto">
          <a:xfrm>
            <a:off x="3048000" y="1676400"/>
            <a:ext cx="5410200" cy="708025"/>
          </a:xfrm>
          <a:prstGeom prst="rect">
            <a:avLst/>
          </a:prstGeom>
          <a:noFill/>
          <a:ln w="9525">
            <a:noFill/>
            <a:miter lim="800000"/>
            <a:headEnd/>
            <a:tailEnd/>
          </a:ln>
        </p:spPr>
        <p:txBody>
          <a:bodyPr>
            <a:spAutoFit/>
          </a:bodyPr>
          <a:lstStyle/>
          <a:p>
            <a:pPr>
              <a:buFont typeface="Wingdings" charset="2"/>
              <a:buChar char="²"/>
            </a:pPr>
            <a:r>
              <a:rPr lang="de-DE" sz="2000">
                <a:solidFill>
                  <a:schemeClr val="tx2"/>
                </a:solidFill>
              </a:rPr>
              <a:t> Anschrift</a:t>
            </a:r>
            <a:r>
              <a:rPr lang="de-DE" sz="2000">
                <a:solidFill>
                  <a:srgbClr val="FFFF33"/>
                </a:solidFill>
              </a:rPr>
              <a:t/>
            </a:r>
            <a:br>
              <a:rPr lang="de-DE" sz="2000">
                <a:solidFill>
                  <a:srgbClr val="FFFF33"/>
                </a:solidFill>
              </a:rPr>
            </a:br>
            <a:endParaRPr lang="de-DE" sz="2000"/>
          </a:p>
        </p:txBody>
      </p:sp>
      <p:sp>
        <p:nvSpPr>
          <p:cNvPr id="53252" name="TextBox 4"/>
          <p:cNvSpPr txBox="1">
            <a:spLocks noChangeArrowheads="1"/>
          </p:cNvSpPr>
          <p:nvPr/>
        </p:nvSpPr>
        <p:spPr bwMode="auto">
          <a:xfrm>
            <a:off x="3352800" y="2133600"/>
            <a:ext cx="3730625" cy="923925"/>
          </a:xfrm>
          <a:prstGeom prst="rect">
            <a:avLst/>
          </a:prstGeom>
          <a:noFill/>
          <a:ln w="9525">
            <a:noFill/>
            <a:miter lim="800000"/>
            <a:headEnd/>
            <a:tailEnd/>
          </a:ln>
        </p:spPr>
        <p:txBody>
          <a:bodyPr wrap="none">
            <a:spAutoFit/>
          </a:bodyPr>
          <a:lstStyle/>
          <a:p>
            <a:r>
              <a:rPr lang="de-DE">
                <a:solidFill>
                  <a:schemeClr val="tx2"/>
                </a:solidFill>
              </a:rPr>
              <a:t>Kegelverein 1996 Liedolsheim e.V.</a:t>
            </a:r>
            <a:br>
              <a:rPr lang="de-DE">
                <a:solidFill>
                  <a:schemeClr val="tx2"/>
                </a:solidFill>
              </a:rPr>
            </a:br>
            <a:r>
              <a:rPr lang="de-DE">
                <a:solidFill>
                  <a:schemeClr val="tx2"/>
                </a:solidFill>
              </a:rPr>
              <a:t>Reutackerweg 10</a:t>
            </a:r>
            <a:br>
              <a:rPr lang="de-DE">
                <a:solidFill>
                  <a:schemeClr val="tx2"/>
                </a:solidFill>
              </a:rPr>
            </a:br>
            <a:r>
              <a:rPr lang="de-DE">
                <a:solidFill>
                  <a:schemeClr val="tx2"/>
                </a:solidFill>
              </a:rPr>
              <a:t>76706 Dettenheim</a:t>
            </a:r>
            <a:r>
              <a:rPr lang="de-DE" sz="2400">
                <a:solidFill>
                  <a:srgbClr val="FFFF33"/>
                </a:solidFill>
              </a:rPr>
              <a:t/>
            </a:r>
            <a:br>
              <a:rPr lang="de-DE" sz="2400">
                <a:solidFill>
                  <a:srgbClr val="FFFF33"/>
                </a:solidFill>
              </a:rPr>
            </a:br>
            <a:endParaRPr lang="de-DE"/>
          </a:p>
        </p:txBody>
      </p:sp>
      <p:sp>
        <p:nvSpPr>
          <p:cNvPr id="53253" name="TextBox 7"/>
          <p:cNvSpPr txBox="1">
            <a:spLocks noChangeArrowheads="1"/>
          </p:cNvSpPr>
          <p:nvPr/>
        </p:nvSpPr>
        <p:spPr bwMode="auto">
          <a:xfrm>
            <a:off x="3352800" y="3773488"/>
            <a:ext cx="2790825" cy="646112"/>
          </a:xfrm>
          <a:prstGeom prst="rect">
            <a:avLst/>
          </a:prstGeom>
          <a:noFill/>
          <a:ln w="9525">
            <a:noFill/>
            <a:miter lim="800000"/>
            <a:headEnd/>
            <a:tailEnd/>
          </a:ln>
        </p:spPr>
        <p:txBody>
          <a:bodyPr wrap="none">
            <a:spAutoFit/>
          </a:bodyPr>
          <a:lstStyle/>
          <a:p>
            <a:r>
              <a:rPr lang="de-DE">
                <a:solidFill>
                  <a:schemeClr val="tx2"/>
                </a:solidFill>
              </a:rPr>
              <a:t>Telefon:  07247 – 944644</a:t>
            </a:r>
            <a:br>
              <a:rPr lang="de-DE">
                <a:solidFill>
                  <a:schemeClr val="tx2"/>
                </a:solidFill>
              </a:rPr>
            </a:br>
            <a:r>
              <a:rPr lang="de-DE">
                <a:solidFill>
                  <a:schemeClr val="tx2"/>
                </a:solidFill>
              </a:rPr>
              <a:t>Fax:	07247 – 949172</a:t>
            </a:r>
          </a:p>
        </p:txBody>
      </p:sp>
      <p:sp>
        <p:nvSpPr>
          <p:cNvPr id="53254" name="TextBox 8"/>
          <p:cNvSpPr txBox="1">
            <a:spLocks noChangeArrowheads="1"/>
          </p:cNvSpPr>
          <p:nvPr/>
        </p:nvSpPr>
        <p:spPr bwMode="auto">
          <a:xfrm>
            <a:off x="3071802" y="5072074"/>
            <a:ext cx="5916613" cy="646113"/>
          </a:xfrm>
          <a:prstGeom prst="rect">
            <a:avLst/>
          </a:prstGeom>
          <a:noFill/>
          <a:ln w="9525">
            <a:noFill/>
            <a:miter lim="800000"/>
            <a:headEnd/>
            <a:tailEnd/>
          </a:ln>
        </p:spPr>
        <p:txBody>
          <a:bodyPr wrap="none">
            <a:spAutoFit/>
          </a:bodyPr>
          <a:lstStyle/>
          <a:p>
            <a:r>
              <a:rPr lang="de-DE" dirty="0">
                <a:solidFill>
                  <a:schemeClr val="tx2"/>
                </a:solidFill>
              </a:rPr>
              <a:t>Homepage:   </a:t>
            </a:r>
            <a:r>
              <a:rPr lang="de-DE" u="sng" dirty="0">
                <a:solidFill>
                  <a:schemeClr val="tx2"/>
                </a:solidFill>
              </a:rPr>
              <a:t>http://www.kegelverein-liedolsheim.de</a:t>
            </a:r>
            <a:r>
              <a:rPr lang="de-DE" dirty="0">
                <a:solidFill>
                  <a:schemeClr val="tx2"/>
                </a:solidFill>
              </a:rPr>
              <a:t/>
            </a:r>
            <a:br>
              <a:rPr lang="de-DE" dirty="0">
                <a:solidFill>
                  <a:schemeClr val="tx2"/>
                </a:solidFill>
              </a:rPr>
            </a:br>
            <a:r>
              <a:rPr lang="de-DE" dirty="0">
                <a:solidFill>
                  <a:schemeClr val="tx2"/>
                </a:solidFill>
              </a:rPr>
              <a:t>Email:	       kontakte(</a:t>
            </a:r>
            <a:r>
              <a:rPr lang="de-DE" dirty="0" err="1">
                <a:solidFill>
                  <a:schemeClr val="tx2"/>
                </a:solidFill>
              </a:rPr>
              <a:t>at</a:t>
            </a:r>
            <a:r>
              <a:rPr lang="de-DE" dirty="0">
                <a:solidFill>
                  <a:schemeClr val="tx2"/>
                </a:solidFill>
              </a:rPr>
              <a:t>)kegelverein-</a:t>
            </a:r>
            <a:r>
              <a:rPr lang="de-DE" dirty="0" err="1">
                <a:solidFill>
                  <a:schemeClr val="tx2"/>
                </a:solidFill>
              </a:rPr>
              <a:t>liedolsheim</a:t>
            </a:r>
            <a:r>
              <a:rPr lang="de-DE" dirty="0">
                <a:solidFill>
                  <a:schemeClr val="tx2"/>
                </a:solidFill>
              </a:rPr>
              <a:t>(</a:t>
            </a:r>
            <a:r>
              <a:rPr lang="de-DE" dirty="0" err="1">
                <a:solidFill>
                  <a:schemeClr val="tx2"/>
                </a:solidFill>
              </a:rPr>
              <a:t>dot</a:t>
            </a:r>
            <a:r>
              <a:rPr lang="de-DE" dirty="0">
                <a:solidFill>
                  <a:schemeClr val="tx2"/>
                </a:solidFill>
              </a:rPr>
              <a:t>)de</a:t>
            </a:r>
          </a:p>
        </p:txBody>
      </p:sp>
      <p:sp>
        <p:nvSpPr>
          <p:cNvPr id="53255" name="TextBox 9"/>
          <p:cNvSpPr txBox="1">
            <a:spLocks noChangeArrowheads="1"/>
          </p:cNvSpPr>
          <p:nvPr/>
        </p:nvSpPr>
        <p:spPr bwMode="auto">
          <a:xfrm>
            <a:off x="3048000" y="3211513"/>
            <a:ext cx="2095500" cy="369887"/>
          </a:xfrm>
          <a:prstGeom prst="rect">
            <a:avLst/>
          </a:prstGeom>
          <a:noFill/>
          <a:ln w="9525">
            <a:noFill/>
            <a:miter lim="800000"/>
            <a:headEnd/>
            <a:tailEnd/>
          </a:ln>
        </p:spPr>
        <p:txBody>
          <a:bodyPr wrap="none">
            <a:spAutoFit/>
          </a:bodyPr>
          <a:lstStyle/>
          <a:p>
            <a:pPr>
              <a:buFont typeface="Wingdings" charset="2"/>
              <a:buChar char="²"/>
            </a:pPr>
            <a:r>
              <a:rPr lang="de-DE">
                <a:solidFill>
                  <a:schemeClr val="tx2"/>
                </a:solidFill>
              </a:rPr>
              <a:t> Telefon und Fax</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Stimmen zur WM</a:t>
            </a:r>
          </a:p>
        </p:txBody>
      </p:sp>
      <p:sp>
        <p:nvSpPr>
          <p:cNvPr id="8195" name="TextBox 4"/>
          <p:cNvSpPr txBox="1">
            <a:spLocks noChangeArrowheads="1"/>
          </p:cNvSpPr>
          <p:nvPr/>
        </p:nvSpPr>
        <p:spPr bwMode="auto">
          <a:xfrm>
            <a:off x="609600" y="1676400"/>
            <a:ext cx="7772400" cy="2032000"/>
          </a:xfrm>
          <a:prstGeom prst="rect">
            <a:avLst/>
          </a:prstGeom>
          <a:noFill/>
          <a:ln w="9525">
            <a:noFill/>
            <a:miter lim="800000"/>
            <a:headEnd/>
            <a:tailEnd/>
          </a:ln>
        </p:spPr>
        <p:txBody>
          <a:bodyPr>
            <a:spAutoFit/>
          </a:bodyPr>
          <a:lstStyle/>
          <a:p>
            <a:r>
              <a:rPr lang="de-DE" b="1">
                <a:solidFill>
                  <a:schemeClr val="tx2"/>
                </a:solidFill>
              </a:rPr>
              <a:t>Bürgermeister Lothar Hillenbrand</a:t>
            </a:r>
          </a:p>
          <a:p>
            <a:r>
              <a:rPr lang="de-DE">
                <a:solidFill>
                  <a:schemeClr val="tx2"/>
                </a:solidFill>
              </a:rPr>
              <a:t>Der sportliche Erfolg ist riesig. Ich bin stolz darauf, dass ein Kind unserer Gemeinde dieser Weltmeistermannschaft angehört. Dieser Erfolg ist ein großes Stück der akribischen Organisation und der unglaublichen Stimmung zu verdanken. Für die Gemeinde ist es ein tolles Erlebnis, eine Zeit lang im Rampenlicht zu stehen bei allen denen, die sich für den Kegelsport interessieren.</a:t>
            </a:r>
          </a:p>
        </p:txBody>
      </p:sp>
      <p:sp>
        <p:nvSpPr>
          <p:cNvPr id="8196" name="TextBox 4"/>
          <p:cNvSpPr txBox="1">
            <a:spLocks noChangeArrowheads="1"/>
          </p:cNvSpPr>
          <p:nvPr/>
        </p:nvSpPr>
        <p:spPr bwMode="auto">
          <a:xfrm>
            <a:off x="609600" y="3886200"/>
            <a:ext cx="7772400" cy="1200150"/>
          </a:xfrm>
          <a:prstGeom prst="rect">
            <a:avLst/>
          </a:prstGeom>
          <a:noFill/>
          <a:ln w="9525">
            <a:noFill/>
            <a:miter lim="800000"/>
            <a:headEnd/>
            <a:tailEnd/>
          </a:ln>
        </p:spPr>
        <p:txBody>
          <a:bodyPr>
            <a:spAutoFit/>
          </a:bodyPr>
          <a:lstStyle/>
          <a:p>
            <a:r>
              <a:rPr lang="de-DE" b="1">
                <a:solidFill>
                  <a:schemeClr val="tx2"/>
                </a:solidFill>
              </a:rPr>
              <a:t>Daniela Kicker, aktive Nationalspielerin und U18-weiblich-Trainerin</a:t>
            </a:r>
          </a:p>
          <a:p>
            <a:r>
              <a:rPr lang="de-DE">
                <a:solidFill>
                  <a:schemeClr val="tx2"/>
                </a:solidFill>
              </a:rPr>
              <a:t>Ich habe noch nie eine so tolle WM erlebt, noch nie so viele derart begeisterte Zuschauer, die uns wunderbar unterstützt haben. Und dann noch im eigenen Land Weltmeister zu werden – das ist einfach megageil.</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Stimmen zur WM</a:t>
            </a:r>
          </a:p>
        </p:txBody>
      </p:sp>
      <p:sp>
        <p:nvSpPr>
          <p:cNvPr id="9219" name="TextBox 4"/>
          <p:cNvSpPr txBox="1">
            <a:spLocks noChangeArrowheads="1"/>
          </p:cNvSpPr>
          <p:nvPr/>
        </p:nvSpPr>
        <p:spPr bwMode="auto">
          <a:xfrm>
            <a:off x="609600" y="1524000"/>
            <a:ext cx="7772400" cy="1477963"/>
          </a:xfrm>
          <a:prstGeom prst="rect">
            <a:avLst/>
          </a:prstGeom>
          <a:noFill/>
          <a:ln w="9525">
            <a:noFill/>
            <a:miter lim="800000"/>
            <a:headEnd/>
            <a:tailEnd/>
          </a:ln>
        </p:spPr>
        <p:txBody>
          <a:bodyPr>
            <a:spAutoFit/>
          </a:bodyPr>
          <a:lstStyle/>
          <a:p>
            <a:r>
              <a:rPr lang="de-DE" b="1">
                <a:solidFill>
                  <a:schemeClr val="tx2"/>
                </a:solidFill>
              </a:rPr>
              <a:t>Elvira Baader, Fan und Kegelsportaktive aus Nürnberg</a:t>
            </a:r>
          </a:p>
          <a:p>
            <a:r>
              <a:rPr lang="de-DE">
                <a:solidFill>
                  <a:schemeClr val="tx2"/>
                </a:solidFill>
              </a:rPr>
              <a:t>Diese WM war etwas ganz Besonderes. Selten habe ich als Kegelsportaktive so eine Euphorie erlebt wie hier, so ein kollektiver Ruck durch die Massen, das hat Spaß gemacht und Lust auf noch mehr Kegelsport</a:t>
            </a:r>
          </a:p>
        </p:txBody>
      </p:sp>
      <p:sp>
        <p:nvSpPr>
          <p:cNvPr id="9220" name="TextBox 4"/>
          <p:cNvSpPr txBox="1">
            <a:spLocks noChangeArrowheads="1"/>
          </p:cNvSpPr>
          <p:nvPr/>
        </p:nvSpPr>
        <p:spPr bwMode="auto">
          <a:xfrm>
            <a:off x="609600" y="3048000"/>
            <a:ext cx="7772400" cy="2032000"/>
          </a:xfrm>
          <a:prstGeom prst="rect">
            <a:avLst/>
          </a:prstGeom>
          <a:noFill/>
          <a:ln w="9525">
            <a:noFill/>
            <a:miter lim="800000"/>
            <a:headEnd/>
            <a:tailEnd/>
          </a:ln>
        </p:spPr>
        <p:txBody>
          <a:bodyPr>
            <a:spAutoFit/>
          </a:bodyPr>
          <a:lstStyle/>
          <a:p>
            <a:r>
              <a:rPr lang="de-DE" b="1">
                <a:solidFill>
                  <a:schemeClr val="tx2"/>
                </a:solidFill>
              </a:rPr>
              <a:t>Dragana Lotina, Serbin in Deutschland</a:t>
            </a:r>
            <a:r>
              <a:rPr lang="de-DE">
                <a:solidFill>
                  <a:schemeClr val="tx2"/>
                </a:solidFill>
              </a:rPr>
              <a:t/>
            </a:r>
            <a:br>
              <a:rPr lang="de-DE">
                <a:solidFill>
                  <a:schemeClr val="tx2"/>
                </a:solidFill>
              </a:rPr>
            </a:br>
            <a:r>
              <a:rPr lang="de-DE">
                <a:solidFill>
                  <a:schemeClr val="tx2"/>
                </a:solidFill>
              </a:rPr>
              <a:t>Ich bin stolz auf unsere serbische Mannschaft, die sportlich einfach alles gegeben hat und verdient den WM- Titel geholt hat. Mein Mann Darko Lotina ist Teil der Mannschaft und unsere Jungs waren einfach auf dem Höhenflug. Als Serbin, die mit ihrer Familie seit Jahren in Friedrichshafen am Bodensee lebt und Deutschland als zweite Heimat hat schlagen zwei Herzen in meiner Brust – diese Weltmeisterschaft war gigantisch.</a:t>
            </a:r>
          </a:p>
        </p:txBody>
      </p:sp>
      <p:sp>
        <p:nvSpPr>
          <p:cNvPr id="9221" name="TextBox 4"/>
          <p:cNvSpPr txBox="1">
            <a:spLocks noChangeArrowheads="1"/>
          </p:cNvSpPr>
          <p:nvPr/>
        </p:nvSpPr>
        <p:spPr bwMode="auto">
          <a:xfrm>
            <a:off x="609600" y="5105400"/>
            <a:ext cx="7772400" cy="1477963"/>
          </a:xfrm>
          <a:prstGeom prst="rect">
            <a:avLst/>
          </a:prstGeom>
          <a:noFill/>
          <a:ln w="9525">
            <a:noFill/>
            <a:miter lim="800000"/>
            <a:headEnd/>
            <a:tailEnd/>
          </a:ln>
        </p:spPr>
        <p:txBody>
          <a:bodyPr>
            <a:spAutoFit/>
          </a:bodyPr>
          <a:lstStyle/>
          <a:p>
            <a:r>
              <a:rPr lang="de-DE" b="1">
                <a:solidFill>
                  <a:schemeClr val="tx2"/>
                </a:solidFill>
              </a:rPr>
              <a:t>Tina Pracser, Pressesprecherin Team Österreich</a:t>
            </a:r>
            <a:r>
              <a:rPr lang="de-DE"/>
              <a:t/>
            </a:r>
            <a:br>
              <a:rPr lang="de-DE"/>
            </a:br>
            <a:r>
              <a:rPr lang="de-DE">
                <a:solidFill>
                  <a:schemeClr val="tx2"/>
                </a:solidFill>
              </a:rPr>
              <a:t>Wir hatten insgesamt viele Verletzungen in unserem Team, haben uns jedoch gut behauptet und in unseren Möglichkeiten mitgehalten. Somit war es für uns eine erfolgreiche und gute WM. Den Veranstaltern ist ein großes Lob auszusprechen.</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eaLnBrk="1" hangingPunct="1">
              <a:defRPr/>
            </a:pPr>
            <a:r>
              <a:rPr lang="de-DE" sz="4400" dirty="0">
                <a:solidFill>
                  <a:schemeClr val="tx2"/>
                </a:solidFill>
                <a:effectLst>
                  <a:outerShdw blurRad="38100" dist="38100" dir="2700000" algn="tl">
                    <a:srgbClr val="000000"/>
                  </a:outerShdw>
                </a:effectLst>
              </a:rPr>
              <a:t>18 WELTREKORDE</a:t>
            </a:r>
          </a:p>
        </p:txBody>
      </p:sp>
      <p:sp>
        <p:nvSpPr>
          <p:cNvPr id="10243" name="TextBox 6"/>
          <p:cNvSpPr txBox="1">
            <a:spLocks noChangeArrowheads="1"/>
          </p:cNvSpPr>
          <p:nvPr/>
        </p:nvSpPr>
        <p:spPr bwMode="auto">
          <a:xfrm>
            <a:off x="304800" y="1524000"/>
            <a:ext cx="8077200" cy="369888"/>
          </a:xfrm>
          <a:prstGeom prst="rect">
            <a:avLst/>
          </a:prstGeom>
          <a:noFill/>
          <a:ln w="9525">
            <a:noFill/>
            <a:miter lim="800000"/>
            <a:headEnd/>
            <a:tailEnd/>
          </a:ln>
        </p:spPr>
        <p:txBody>
          <a:bodyPr>
            <a:spAutoFit/>
          </a:bodyPr>
          <a:lstStyle/>
          <a:p>
            <a:pPr algn="ctr"/>
            <a:r>
              <a:rPr lang="de-DE">
                <a:solidFill>
                  <a:schemeClr val="tx2"/>
                </a:solidFill>
              </a:rPr>
              <a:t>Während dieser WM gab es 18 neue Weltrekorde</a:t>
            </a:r>
          </a:p>
        </p:txBody>
      </p:sp>
      <p:pic>
        <p:nvPicPr>
          <p:cNvPr id="10244" name="Bild 8" descr="Bildschirmfoto 2010-02-04 um 19.57.2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09800"/>
            <a:ext cx="8828088" cy="3200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v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kvl</Template>
  <TotalTime>0</TotalTime>
  <Words>3168</Words>
  <Application>Microsoft Office PowerPoint</Application>
  <PresentationFormat>Bildschirmpräsentation (4:3)</PresentationFormat>
  <Paragraphs>393</Paragraphs>
  <Slides>65</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65</vt:i4>
      </vt:variant>
    </vt:vector>
  </HeadingPairs>
  <TitlesOfParts>
    <vt:vector size="70" baseType="lpstr">
      <vt:lpstr>ＭＳ Ｐゴシック</vt:lpstr>
      <vt:lpstr>Arial</vt:lpstr>
      <vt:lpstr>Calibri</vt:lpstr>
      <vt:lpstr>Wingdings</vt:lpstr>
      <vt:lpstr>kvl</vt:lpstr>
      <vt:lpstr>KV Liedolsheim 1996 e.V.</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KVL - Herren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W&amp;W Informatik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 Liedolsheim 1996 e.V.</dc:title>
  <dc:creator>Harald Seitz</dc:creator>
  <cp:lastModifiedBy>User</cp:lastModifiedBy>
  <cp:revision>187</cp:revision>
  <cp:lastPrinted>2015-09-18T11:51:34Z</cp:lastPrinted>
  <dcterms:created xsi:type="dcterms:W3CDTF">2010-02-04T18:25:17Z</dcterms:created>
  <dcterms:modified xsi:type="dcterms:W3CDTF">2017-07-20T15:39:01Z</dcterms:modified>
</cp:coreProperties>
</file>